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66" r:id="rId4"/>
  </p:sldMasterIdLst>
  <p:notesMasterIdLst>
    <p:notesMasterId r:id="rId6"/>
  </p:notesMasterIdLst>
  <p:sldIdLst>
    <p:sldId id="321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760" userDrawn="1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CBCC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FEA419B-BCDB-4C27-8AB2-1E94C2BD932B}">
  <a:tblStyle styleId="{BFEA419B-BCDB-4C27-8AB2-1E94C2BD932B}" styleName="Elsevier">
    <a:wholeTbl>
      <a:tcTxStyle>
        <a:fontRef idx="minor">
          <a:prstClr val="black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0" cmpd="sng">
              <a:solidFill>
                <a:schemeClr val="lt1"/>
              </a:solidFill>
            </a:ln>
          </a:top>
          <a:bottom>
            <a:ln w="12700" cmpd="sng">
              <a:solidFill>
                <a:srgbClr val="DCDCDD"/>
              </a:solidFill>
            </a:ln>
          </a:bottom>
          <a:insideH>
            <a:ln w="12700" cmpd="sng">
              <a:solidFill>
                <a:srgbClr val="DCDCDD"/>
              </a:solidFill>
            </a:ln>
          </a:insideH>
          <a:insideV>
            <a:ln w="0" cmpd="sng">
              <a:solidFill>
                <a:schemeClr val="dk1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127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dk1"/>
      </a:tcTxStyle>
      <a:tcStyle>
        <a:tcBdr>
          <a:bottom>
            <a:ln w="12700" cmpd="sng">
              <a:solidFill>
                <a:srgbClr val="FF6C00"/>
              </a:solidFill>
            </a:ln>
          </a:bottom>
        </a:tcBdr>
        <a:fill>
          <a:solidFill>
            <a:schemeClr val="l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5810"/>
  </p:normalViewPr>
  <p:slideViewPr>
    <p:cSldViewPr snapToGrid="0" showGuides="1">
      <p:cViewPr varScale="1">
        <p:scale>
          <a:sx n="92" d="100"/>
          <a:sy n="92" d="100"/>
        </p:scale>
        <p:origin x="780" y="96"/>
      </p:cViewPr>
      <p:guideLst>
        <p:guide pos="576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248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DD4CF-C917-4D69-9374-6EFF2E9F78C3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43C7B-F938-4CE9-A268-32817172635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874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927774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466623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481129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651991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43741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485331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1920618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5991024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Visual abstrac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76263" y="116670"/>
            <a:ext cx="7991475" cy="720000"/>
          </a:xfrm>
          <a:prstGeom prst="rect">
            <a:avLst/>
          </a:prstGeom>
          <a:ln w="25400">
            <a:solidFill>
              <a:srgbClr val="FF6C00"/>
            </a:solidFill>
          </a:ln>
        </p:spPr>
        <p:txBody>
          <a:bodyPr tIns="90000" bIns="9000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4000">
                <a:solidFill>
                  <a:schemeClr val="tx1"/>
                </a:solidFill>
              </a:defRPr>
            </a:lvl1pPr>
            <a:lvl2pPr marL="3429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2pPr>
            <a:lvl3pPr marL="6858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3pPr>
            <a:lvl4pPr marL="10287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4pPr>
            <a:lvl5pPr marL="13716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5pPr>
          </a:lstStyle>
          <a:p>
            <a:pPr lvl="0"/>
            <a:r>
              <a:rPr lang="en-US" dirty="0"/>
              <a:t>Your title goes here</a:t>
            </a:r>
            <a:endParaRPr lang="de-DE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76263" y="905719"/>
            <a:ext cx="7991475" cy="425450"/>
          </a:xfrm>
          <a:ln w="25400">
            <a:noFill/>
          </a:ln>
        </p:spPr>
        <p:txBody>
          <a:bodyPr tIns="90000" bIns="90000" anchor="ctr" anchorCtr="0">
            <a:noAutofit/>
          </a:bodyPr>
          <a:lstStyle>
            <a:lvl1pPr algn="ctr">
              <a:lnSpc>
                <a:spcPct val="100000"/>
              </a:lnSpc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The take-home message goes here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7B623-3139-436F-96BB-B47DF6B7AEF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76263" y="1388312"/>
            <a:ext cx="2520000" cy="3024938"/>
          </a:xfrm>
          <a:ln w="25400">
            <a:solidFill>
              <a:srgbClr val="FF6C00"/>
            </a:solidFill>
          </a:ln>
        </p:spPr>
        <p:txBody>
          <a:bodyPr t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1 / context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5FD13EE-6430-4F74-B69B-F24DDB1744D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3309495" y="1388312"/>
            <a:ext cx="2520000" cy="3024938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6C00"/>
            </a:solidFill>
          </a:ln>
        </p:spPr>
        <p:txBody>
          <a:bodyPr tIns="90000" b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2 / method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1D258DD-50E3-4859-BF2A-4005F741AF26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6047737" y="1388310"/>
            <a:ext cx="2520000" cy="3024939"/>
          </a:xfrm>
          <a:ln w="25400">
            <a:solidFill>
              <a:srgbClr val="FF6C00"/>
            </a:solidFill>
          </a:ln>
        </p:spPr>
        <p:txBody>
          <a:bodyPr tIns="90000" b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3 / outcome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7B48EF-8A62-445F-BC61-5F2DE6CF5BE4}"/>
              </a:ext>
            </a:extLst>
          </p:cNvPr>
          <p:cNvSpPr/>
          <p:nvPr userDrawn="1"/>
        </p:nvSpPr>
        <p:spPr>
          <a:xfrm>
            <a:off x="576263" y="4551363"/>
            <a:ext cx="2520000" cy="48956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3110C0-B318-4A0A-AB3D-747E2CF355FE}"/>
              </a:ext>
            </a:extLst>
          </p:cNvPr>
          <p:cNvSpPr/>
          <p:nvPr userDrawn="1"/>
        </p:nvSpPr>
        <p:spPr>
          <a:xfrm>
            <a:off x="3309494" y="4558478"/>
            <a:ext cx="2520001" cy="47463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B1E57FB-6288-4FF3-8E89-66D6649476F5}"/>
              </a:ext>
            </a:extLst>
          </p:cNvPr>
          <p:cNvSpPr/>
          <p:nvPr userDrawn="1"/>
        </p:nvSpPr>
        <p:spPr>
          <a:xfrm>
            <a:off x="6047736" y="4551363"/>
            <a:ext cx="2520001" cy="47463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4A8EC1C-B526-4360-B24D-E38FF0129F4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115097" y="4582547"/>
            <a:ext cx="432000" cy="432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GB" dirty="0"/>
              <a:t>QR code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8CDD4B7A-8599-470F-904D-2A8C63BC776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07523" y="4588973"/>
            <a:ext cx="431800" cy="432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2DDFE7-62B7-4B1E-B2BA-E7EC41335B8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39323" y="4588485"/>
            <a:ext cx="2051540" cy="42545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Journal/funder details</a:t>
            </a:r>
            <a:endParaRPr lang="en-GB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ADD381FB-221F-4C10-8795-6B9D553830C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14504" y="4590074"/>
            <a:ext cx="2514991" cy="425450"/>
          </a:xfrm>
        </p:spPr>
        <p:txBody>
          <a:bodyPr tIns="90000" bIns="90000"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Author details</a:t>
            </a:r>
            <a:endParaRPr lang="en-GB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A809AA36-C8AF-4DD9-A92A-49EEA43C3A2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066885" y="4590150"/>
            <a:ext cx="2018062" cy="425450"/>
          </a:xfrm>
        </p:spPr>
        <p:txBody>
          <a:bodyPr tIns="90000" bIns="90000"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Reference details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988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783757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350750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414902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126821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234110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52142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27350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147260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  <p:cxnSp>
        <p:nvCxnSpPr>
          <p:cNvPr id="36" name="Straight Connector 6">
            <a:extLst>
              <a:ext uri="{FF2B5EF4-FFF2-40B4-BE49-F238E27FC236}">
                <a16:creationId xmlns:a16="http://schemas.microsoft.com/office/drawing/2014/main" id="{E52FC0CD-5458-48D4-86EF-1CC9F4842E71}"/>
              </a:ext>
            </a:extLst>
          </p:cNvPr>
          <p:cNvCxnSpPr/>
          <p:nvPr userDrawn="1"/>
        </p:nvCxnSpPr>
        <p:spPr>
          <a:xfrm flipV="1">
            <a:off x="576263" y="4443413"/>
            <a:ext cx="7991475" cy="1"/>
          </a:xfrm>
          <a:prstGeom prst="line">
            <a:avLst/>
          </a:prstGeom>
          <a:ln w="12700">
            <a:solidFill>
              <a:srgbClr val="DCDC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7">
            <a:extLst>
              <a:ext uri="{FF2B5EF4-FFF2-40B4-BE49-F238E27FC236}">
                <a16:creationId xmlns:a16="http://schemas.microsoft.com/office/drawing/2014/main" id="{1E21D4A7-77D2-419D-9FDA-9864F3699F25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00" y="4531201"/>
            <a:ext cx="401839" cy="44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44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  <p:sldLayoutId id="2147483883" r:id="rId17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hyperlink" Target="https://doi.org/10.1186/s13756-021-00955-2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09C1575-5525-4A8D-BB00-0E4AFB2F8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7161" y="-96790"/>
            <a:ext cx="4298735" cy="1090247"/>
          </a:xfrm>
        </p:spPr>
        <p:txBody>
          <a:bodyPr/>
          <a:lstStyle/>
          <a:p>
            <a:pPr algn="l">
              <a:spcBef>
                <a:spcPts val="300"/>
              </a:spcBef>
            </a:pPr>
            <a:r>
              <a:rPr lang="en-GB" sz="1100" dirty="0"/>
              <a:t>O objetivo do estudo foi  avaliar a presença de </a:t>
            </a:r>
            <a:r>
              <a:rPr lang="pt-BR" sz="1100" dirty="0"/>
              <a:t>aerossóis</a:t>
            </a:r>
            <a:r>
              <a:rPr lang="en-GB" sz="1100" dirty="0"/>
              <a:t> de </a:t>
            </a:r>
            <a:r>
              <a:rPr lang="pt-BR" sz="1100" dirty="0"/>
              <a:t>SARS-CoV-2 no ar do Centro de Material Esterilizado (CME) durante o processamento de circuitos respiratórios usados por pacientes com COVID-19. </a:t>
            </a:r>
            <a:endParaRPr lang="en-GB" sz="110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6C80FC3-4880-4F8B-A971-052065BEF07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pic>
        <p:nvPicPr>
          <p:cNvPr id="12" name="Espaço Reservado para Imagem 12" descr="Logotipo&#10;&#10;Descrição gerada automaticamente">
            <a:extLst>
              <a:ext uri="{FF2B5EF4-FFF2-40B4-BE49-F238E27FC236}">
                <a16:creationId xmlns:a16="http://schemas.microsoft.com/office/drawing/2014/main" id="{79B24778-33DB-4331-8362-435AFA19631F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5" r="7025"/>
          <a:stretch>
            <a:fillRect/>
          </a:stretch>
        </p:blipFill>
        <p:spPr>
          <a:xfrm>
            <a:off x="604699" y="4572181"/>
            <a:ext cx="490310" cy="452732"/>
          </a:xfrm>
        </p:spPr>
      </p:pic>
      <p:sp>
        <p:nvSpPr>
          <p:cNvPr id="14" name="Seta: da Esquerda para a Direita 13">
            <a:extLst>
              <a:ext uri="{FF2B5EF4-FFF2-40B4-BE49-F238E27FC236}">
                <a16:creationId xmlns:a16="http://schemas.microsoft.com/office/drawing/2014/main" id="{0BB97E0E-F721-4FE2-B2B5-EAD3E921AA2B}"/>
              </a:ext>
            </a:extLst>
          </p:cNvPr>
          <p:cNvSpPr/>
          <p:nvPr/>
        </p:nvSpPr>
        <p:spPr>
          <a:xfrm>
            <a:off x="4119923" y="217535"/>
            <a:ext cx="747238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Espaço Reservado para Imagem 4" descr="Logotipo&#10;&#10;Descrição gerada automaticamente">
            <a:extLst>
              <a:ext uri="{FF2B5EF4-FFF2-40B4-BE49-F238E27FC236}">
                <a16:creationId xmlns:a16="http://schemas.microsoft.com/office/drawing/2014/main" id="{E8259096-C1E3-4038-AB80-5ED61B92DC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82" b="7582"/>
          <a:stretch>
            <a:fillRect/>
          </a:stretch>
        </p:blipFill>
        <p:spPr>
          <a:xfrm>
            <a:off x="7910111" y="4582547"/>
            <a:ext cx="636986" cy="43200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DE5BACAE-30A6-4E49-BBC3-CA6E755774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523" y="1146103"/>
            <a:ext cx="390550" cy="409404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20706F85-3A8C-4128-AB3A-41B323EE77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322" y="1756352"/>
            <a:ext cx="382158" cy="449598"/>
          </a:xfrm>
          <a:prstGeom prst="rect">
            <a:avLst/>
          </a:prstGeom>
        </p:spPr>
      </p:pic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899C13A7-497E-4F2F-A437-DCEA4ECFDFA7}"/>
              </a:ext>
            </a:extLst>
          </p:cNvPr>
          <p:cNvSpPr/>
          <p:nvPr/>
        </p:nvSpPr>
        <p:spPr>
          <a:xfrm>
            <a:off x="360669" y="1200252"/>
            <a:ext cx="64204" cy="137149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62E6AA1D-A025-4D9C-90CE-B56C7E845011}"/>
              </a:ext>
            </a:extLst>
          </p:cNvPr>
          <p:cNvSpPr txBox="1"/>
          <p:nvPr/>
        </p:nvSpPr>
        <p:spPr>
          <a:xfrm>
            <a:off x="-20805" y="1763929"/>
            <a:ext cx="4672215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300" dirty="0"/>
              <a:t>UTI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7777A3B3-0C82-41A5-AF89-4D2DFC0F2BDE}"/>
              </a:ext>
            </a:extLst>
          </p:cNvPr>
          <p:cNvSpPr txBox="1"/>
          <p:nvPr/>
        </p:nvSpPr>
        <p:spPr>
          <a:xfrm>
            <a:off x="724076" y="1074976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>
                <a:solidFill>
                  <a:schemeClr val="tx1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F2822A17-3112-4114-94D6-70CE498E87BF}"/>
              </a:ext>
            </a:extLst>
          </p:cNvPr>
          <p:cNvSpPr txBox="1"/>
          <p:nvPr/>
        </p:nvSpPr>
        <p:spPr>
          <a:xfrm>
            <a:off x="761148" y="1668779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>
                <a:solidFill>
                  <a:schemeClr val="tx1">
                    <a:lumMod val="50000"/>
                  </a:schemeClr>
                </a:solidFill>
              </a:rPr>
              <a:t>B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9B1846C4-F78C-4749-9DBA-D5932650F202}"/>
              </a:ext>
            </a:extLst>
          </p:cNvPr>
          <p:cNvSpPr txBox="1"/>
          <p:nvPr/>
        </p:nvSpPr>
        <p:spPr>
          <a:xfrm>
            <a:off x="894480" y="1070127"/>
            <a:ext cx="35990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900" dirty="0">
                <a:solidFill>
                  <a:schemeClr val="bg2">
                    <a:lumMod val="10000"/>
                  </a:schemeClr>
                </a:solidFill>
              </a:rPr>
              <a:t>PRÓXIMO A PACIENTES EM VENTILAÇÃO MECÂNICA </a:t>
            </a:r>
            <a:r>
              <a:rPr lang="pt-BR" sz="1000" b="1" dirty="0">
                <a:solidFill>
                  <a:schemeClr val="bg2">
                    <a:lumMod val="10000"/>
                  </a:schemeClr>
                </a:solidFill>
              </a:rPr>
              <a:t>n=3 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F243090-22A2-4EF4-A9D5-604112B5DD73}"/>
              </a:ext>
            </a:extLst>
          </p:cNvPr>
          <p:cNvSpPr txBox="1"/>
          <p:nvPr/>
        </p:nvSpPr>
        <p:spPr>
          <a:xfrm>
            <a:off x="873666" y="1234368"/>
            <a:ext cx="332985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900" dirty="0">
                <a:solidFill>
                  <a:schemeClr val="bg2">
                    <a:lumMod val="10000"/>
                  </a:schemeClr>
                </a:solidFill>
              </a:rPr>
              <a:t>DURANTE A MUDANÇA DOS CIRCUITOS RESPIRATÓRIOS </a:t>
            </a:r>
            <a:r>
              <a:rPr lang="pt-BR" sz="1000" b="1" dirty="0">
                <a:solidFill>
                  <a:schemeClr val="bg2">
                    <a:lumMod val="10000"/>
                  </a:schemeClr>
                </a:solidFill>
              </a:rPr>
              <a:t>n=1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ED6850E7-C336-4702-9D4A-4A91E5858A42}"/>
              </a:ext>
            </a:extLst>
          </p:cNvPr>
          <p:cNvSpPr txBox="1"/>
          <p:nvPr/>
        </p:nvSpPr>
        <p:spPr>
          <a:xfrm>
            <a:off x="918415" y="1705494"/>
            <a:ext cx="312341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900" dirty="0">
                <a:solidFill>
                  <a:schemeClr val="bg2">
                    <a:lumMod val="10000"/>
                  </a:schemeClr>
                </a:solidFill>
              </a:rPr>
              <a:t>PRÓXIMO A PACIENTES SINTOMÁTICOS USANDO </a:t>
            </a:r>
          </a:p>
          <a:p>
            <a:r>
              <a:rPr lang="pt-BR" sz="900" dirty="0">
                <a:solidFill>
                  <a:schemeClr val="bg2">
                    <a:lumMod val="10000"/>
                  </a:schemeClr>
                </a:solidFill>
              </a:rPr>
              <a:t>     CATETER DE BAIXO FLUXO DE OXIGÊNIO </a:t>
            </a:r>
            <a:r>
              <a:rPr lang="pt-BR" sz="1000" b="1" dirty="0">
                <a:solidFill>
                  <a:schemeClr val="bg2">
                    <a:lumMod val="10000"/>
                  </a:schemeClr>
                </a:solidFill>
              </a:rPr>
              <a:t>n= 2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99AFD086-8BCD-4614-AA4F-EAA964EB5418}"/>
              </a:ext>
            </a:extLst>
          </p:cNvPr>
          <p:cNvSpPr txBox="1"/>
          <p:nvPr/>
        </p:nvSpPr>
        <p:spPr>
          <a:xfrm>
            <a:off x="-84827" y="3319396"/>
            <a:ext cx="7255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CME</a:t>
            </a: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D24D9DD9-95A5-4E0E-B86F-253414C776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661" y="2940254"/>
            <a:ext cx="403754" cy="383124"/>
          </a:xfrm>
          <a:prstGeom prst="rect">
            <a:avLst/>
          </a:prstGeom>
        </p:spPr>
      </p:pic>
      <p:sp>
        <p:nvSpPr>
          <p:cNvPr id="34" name="CaixaDeTexto 33">
            <a:extLst>
              <a:ext uri="{FF2B5EF4-FFF2-40B4-BE49-F238E27FC236}">
                <a16:creationId xmlns:a16="http://schemas.microsoft.com/office/drawing/2014/main" id="{9F9818D6-19CE-4681-8D05-82B2DAEB4784}"/>
              </a:ext>
            </a:extLst>
          </p:cNvPr>
          <p:cNvSpPr txBox="1"/>
          <p:nvPr/>
        </p:nvSpPr>
        <p:spPr>
          <a:xfrm>
            <a:off x="732011" y="2905754"/>
            <a:ext cx="458813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dirty="0">
                <a:solidFill>
                  <a:schemeClr val="tx1">
                    <a:lumMod val="50000"/>
                  </a:schemeClr>
                </a:solidFill>
              </a:rPr>
              <a:t>A</a:t>
            </a:r>
          </a:p>
        </p:txBody>
      </p:sp>
      <p:pic>
        <p:nvPicPr>
          <p:cNvPr id="36" name="Imagem 35">
            <a:extLst>
              <a:ext uri="{FF2B5EF4-FFF2-40B4-BE49-F238E27FC236}">
                <a16:creationId xmlns:a16="http://schemas.microsoft.com/office/drawing/2014/main" id="{D6711C20-3AA0-4427-A632-5663970F53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9644" y="3677490"/>
            <a:ext cx="463008" cy="373967"/>
          </a:xfrm>
          <a:prstGeom prst="rect">
            <a:avLst/>
          </a:prstGeom>
        </p:spPr>
      </p:pic>
      <p:sp>
        <p:nvSpPr>
          <p:cNvPr id="40" name="CaixaDeTexto 39">
            <a:extLst>
              <a:ext uri="{FF2B5EF4-FFF2-40B4-BE49-F238E27FC236}">
                <a16:creationId xmlns:a16="http://schemas.microsoft.com/office/drawing/2014/main" id="{99DE6972-77EC-448D-88D7-29321E1834FB}"/>
              </a:ext>
            </a:extLst>
          </p:cNvPr>
          <p:cNvSpPr txBox="1"/>
          <p:nvPr/>
        </p:nvSpPr>
        <p:spPr>
          <a:xfrm>
            <a:off x="814345" y="3594656"/>
            <a:ext cx="458813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dirty="0">
                <a:solidFill>
                  <a:schemeClr val="tx1">
                    <a:lumMod val="50000"/>
                  </a:schemeClr>
                </a:solidFill>
              </a:rPr>
              <a:t>B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E26FF6F5-DB70-40C4-AB24-7D6D1394BE44}"/>
              </a:ext>
            </a:extLst>
          </p:cNvPr>
          <p:cNvSpPr txBox="1"/>
          <p:nvPr/>
        </p:nvSpPr>
        <p:spPr>
          <a:xfrm>
            <a:off x="935852" y="2968151"/>
            <a:ext cx="288800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900" dirty="0">
                <a:solidFill>
                  <a:schemeClr val="bg2">
                    <a:lumMod val="10000"/>
                  </a:schemeClr>
                </a:solidFill>
              </a:rPr>
              <a:t>ANTES DO PROCESSAMENTO (CONTROLE NEGATIVO) </a:t>
            </a:r>
            <a:r>
              <a:rPr lang="pt-BR" sz="1000" b="1" dirty="0">
                <a:solidFill>
                  <a:schemeClr val="bg2">
                    <a:lumMod val="10000"/>
                  </a:schemeClr>
                </a:solidFill>
              </a:rPr>
              <a:t>n=3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8C52747C-DAF5-457A-894A-985554BB5C63}"/>
              </a:ext>
            </a:extLst>
          </p:cNvPr>
          <p:cNvSpPr txBox="1"/>
          <p:nvPr/>
        </p:nvSpPr>
        <p:spPr>
          <a:xfrm>
            <a:off x="935852" y="3304089"/>
            <a:ext cx="18485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900" dirty="0">
                <a:solidFill>
                  <a:schemeClr val="bg2">
                    <a:lumMod val="10000"/>
                  </a:schemeClr>
                </a:solidFill>
              </a:rPr>
              <a:t> LIMPEZA MECÂNICA  </a:t>
            </a:r>
            <a:r>
              <a:rPr lang="pt-BR" sz="1000" b="1" dirty="0">
                <a:solidFill>
                  <a:schemeClr val="bg2">
                    <a:lumMod val="10000"/>
                  </a:schemeClr>
                </a:solidFill>
              </a:rPr>
              <a:t>n= 5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CD8BC1D4-D0C4-40E9-A59A-2DE89ADFE0FA}"/>
              </a:ext>
            </a:extLst>
          </p:cNvPr>
          <p:cNvSpPr txBox="1"/>
          <p:nvPr/>
        </p:nvSpPr>
        <p:spPr>
          <a:xfrm>
            <a:off x="975754" y="3603539"/>
            <a:ext cx="2935553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900" dirty="0">
                <a:solidFill>
                  <a:schemeClr val="bg2">
                    <a:lumMod val="10000"/>
                  </a:schemeClr>
                </a:solidFill>
              </a:rPr>
              <a:t>ANTES DO PROCESSAMENTO (CONTROLE NEGATIVO) </a:t>
            </a:r>
            <a:r>
              <a:rPr lang="pt-BR" sz="1000" b="1" dirty="0">
                <a:solidFill>
                  <a:schemeClr val="bg2">
                    <a:lumMod val="10000"/>
                  </a:schemeClr>
                </a:solidFill>
              </a:rPr>
              <a:t>n=3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8F25BD28-5F07-4267-B0E3-DB06493580D4}"/>
              </a:ext>
            </a:extLst>
          </p:cNvPr>
          <p:cNvSpPr txBox="1"/>
          <p:nvPr/>
        </p:nvSpPr>
        <p:spPr>
          <a:xfrm>
            <a:off x="949344" y="3886771"/>
            <a:ext cx="462040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900" dirty="0">
                <a:solidFill>
                  <a:schemeClr val="bg2">
                    <a:lumMod val="10000"/>
                  </a:schemeClr>
                </a:solidFill>
              </a:rPr>
              <a:t>LIMPEZA MANUAL  </a:t>
            </a:r>
            <a:r>
              <a:rPr lang="pt-BR" sz="1000" b="1" dirty="0">
                <a:solidFill>
                  <a:schemeClr val="bg2">
                    <a:lumMod val="10000"/>
                  </a:schemeClr>
                </a:solidFill>
              </a:rPr>
              <a:t>n= 5</a:t>
            </a:r>
          </a:p>
        </p:txBody>
      </p:sp>
      <p:pic>
        <p:nvPicPr>
          <p:cNvPr id="50" name="Imagem 49">
            <a:extLst>
              <a:ext uri="{FF2B5EF4-FFF2-40B4-BE49-F238E27FC236}">
                <a16:creationId xmlns:a16="http://schemas.microsoft.com/office/drawing/2014/main" id="{79291B18-C2B9-4548-92C2-460B85F5DE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4661" y="2342133"/>
            <a:ext cx="299684" cy="439141"/>
          </a:xfrm>
          <a:prstGeom prst="rect">
            <a:avLst/>
          </a:prstGeom>
        </p:spPr>
      </p:pic>
      <p:sp>
        <p:nvSpPr>
          <p:cNvPr id="53" name="CaixaDeTexto 52">
            <a:extLst>
              <a:ext uri="{FF2B5EF4-FFF2-40B4-BE49-F238E27FC236}">
                <a16:creationId xmlns:a16="http://schemas.microsoft.com/office/drawing/2014/main" id="{BF71DB52-74A4-469A-9576-207410DA10A9}"/>
              </a:ext>
            </a:extLst>
          </p:cNvPr>
          <p:cNvSpPr txBox="1"/>
          <p:nvPr/>
        </p:nvSpPr>
        <p:spPr>
          <a:xfrm>
            <a:off x="862896" y="2356844"/>
            <a:ext cx="26700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900" dirty="0">
                <a:solidFill>
                  <a:schemeClr val="bg2">
                    <a:lumMod val="10000"/>
                  </a:schemeClr>
                </a:solidFill>
              </a:rPr>
              <a:t>SWABS DO INTERIOR DOS CIRCUITOS RESPIRATÓRIO </a:t>
            </a:r>
            <a:r>
              <a:rPr lang="pt-BR" sz="1000" b="1" dirty="0">
                <a:solidFill>
                  <a:schemeClr val="bg2">
                    <a:lumMod val="10000"/>
                  </a:schemeClr>
                </a:solidFill>
              </a:rPr>
              <a:t>n= 3</a:t>
            </a:r>
          </a:p>
        </p:txBody>
      </p:sp>
      <p:sp>
        <p:nvSpPr>
          <p:cNvPr id="74" name="Texto Explicativo: Seta para Baixo 73">
            <a:extLst>
              <a:ext uri="{FF2B5EF4-FFF2-40B4-BE49-F238E27FC236}">
                <a16:creationId xmlns:a16="http://schemas.microsoft.com/office/drawing/2014/main" id="{0A8091A9-AF82-406C-A4B2-B562432783AD}"/>
              </a:ext>
            </a:extLst>
          </p:cNvPr>
          <p:cNvSpPr/>
          <p:nvPr/>
        </p:nvSpPr>
        <p:spPr>
          <a:xfrm rot="5400000">
            <a:off x="3146595" y="2015326"/>
            <a:ext cx="2700481" cy="74723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CARACTERÍSTICAS DA AMOSTRA</a:t>
            </a:r>
            <a:endParaRPr lang="pt-BR" sz="1500" dirty="0"/>
          </a:p>
        </p:txBody>
      </p:sp>
      <p:sp>
        <p:nvSpPr>
          <p:cNvPr id="82" name="CaixaDeTexto 81">
            <a:extLst>
              <a:ext uri="{FF2B5EF4-FFF2-40B4-BE49-F238E27FC236}">
                <a16:creationId xmlns:a16="http://schemas.microsoft.com/office/drawing/2014/main" id="{313F843C-4962-4C94-A1C2-61BAAD1603EA}"/>
              </a:ext>
            </a:extLst>
          </p:cNvPr>
          <p:cNvSpPr txBox="1"/>
          <p:nvPr/>
        </p:nvSpPr>
        <p:spPr>
          <a:xfrm>
            <a:off x="63934" y="56269"/>
            <a:ext cx="383794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>
                <a:latin typeface="Abadi" panose="020B0604020104020204" pitchFamily="34" charset="0"/>
              </a:rPr>
              <a:t>SARS-CoV-2 aerosol generation during respiratory equipment reprocessing</a:t>
            </a:r>
            <a:endParaRPr lang="en-GB" sz="1800" dirty="0">
              <a:latin typeface="Abadi" panose="020B0604020104020204" pitchFamily="34" charset="0"/>
            </a:endParaRP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E9C4AD88-B376-4BB8-B568-DD69797D95ED}"/>
              </a:ext>
            </a:extLst>
          </p:cNvPr>
          <p:cNvSpPr/>
          <p:nvPr/>
        </p:nvSpPr>
        <p:spPr>
          <a:xfrm>
            <a:off x="5735840" y="3085447"/>
            <a:ext cx="3309190" cy="132818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A limpeza do circuito respiratório não causou aerolização de SARS-CoV-2. A utilização de máscaras cirúrgicas é suficiente durante o processamento de material respiratório durante a pandemia de COVID-19.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772165E1-BCE2-49F4-9A08-54FBC8B598E0}"/>
              </a:ext>
            </a:extLst>
          </p:cNvPr>
          <p:cNvSpPr txBox="1"/>
          <p:nvPr/>
        </p:nvSpPr>
        <p:spPr>
          <a:xfrm>
            <a:off x="1927718" y="4552090"/>
            <a:ext cx="545522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0" i="0" u="none" strike="noStrike" dirty="0">
                <a:solidFill>
                  <a:schemeClr val="accent1"/>
                </a:solidFill>
                <a:effectLst/>
              </a:rPr>
              <a:t>Publicado em Maio,</a:t>
            </a:r>
            <a:r>
              <a:rPr lang="pt-BR" sz="1200" dirty="0">
                <a:solidFill>
                  <a:schemeClr val="accent1"/>
                </a:solidFill>
              </a:rPr>
              <a:t> 2021.</a:t>
            </a:r>
            <a:endParaRPr lang="pt-BR" sz="1200" dirty="0"/>
          </a:p>
        </p:txBody>
      </p:sp>
      <p:pic>
        <p:nvPicPr>
          <p:cNvPr id="31" name="Imagem 30">
            <a:extLst>
              <a:ext uri="{FF2B5EF4-FFF2-40B4-BE49-F238E27FC236}">
                <a16:creationId xmlns:a16="http://schemas.microsoft.com/office/drawing/2014/main" id="{920FE5DB-A0F3-428D-AAF4-1DF592E5CE7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11240" y="1619089"/>
            <a:ext cx="807645" cy="662385"/>
          </a:xfrm>
          <a:prstGeom prst="rect">
            <a:avLst/>
          </a:prstGeom>
        </p:spPr>
      </p:pic>
      <p:sp>
        <p:nvSpPr>
          <p:cNvPr id="46" name="CaixaDeTexto 45">
            <a:extLst>
              <a:ext uri="{FF2B5EF4-FFF2-40B4-BE49-F238E27FC236}">
                <a16:creationId xmlns:a16="http://schemas.microsoft.com/office/drawing/2014/main" id="{C72D6DB8-48D6-4505-93AC-9B278A617D81}"/>
              </a:ext>
            </a:extLst>
          </p:cNvPr>
          <p:cNvSpPr txBox="1"/>
          <p:nvPr/>
        </p:nvSpPr>
        <p:spPr>
          <a:xfrm>
            <a:off x="6289272" y="1572692"/>
            <a:ext cx="28353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100" dirty="0"/>
              <a:t>O RNA de SARS-CoV-2 foi detectado em apenas 1 amostra de ar antes do início do processamento, mas as culturas celulares foram negativas. 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54EB03EB-1CE0-4355-9038-C2A2A090D4E9}"/>
              </a:ext>
            </a:extLst>
          </p:cNvPr>
          <p:cNvSpPr txBox="1"/>
          <p:nvPr/>
        </p:nvSpPr>
        <p:spPr>
          <a:xfrm>
            <a:off x="1055228" y="4552090"/>
            <a:ext cx="18553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rgbClr val="C00000"/>
                </a:solidFill>
              </a:rPr>
              <a:t>Escola de Enfermagem da USP</a:t>
            </a:r>
          </a:p>
        </p:txBody>
      </p:sp>
      <p:sp>
        <p:nvSpPr>
          <p:cNvPr id="39" name="Seta: Pentágono 38">
            <a:extLst>
              <a:ext uri="{FF2B5EF4-FFF2-40B4-BE49-F238E27FC236}">
                <a16:creationId xmlns:a16="http://schemas.microsoft.com/office/drawing/2014/main" id="{78434F0C-6159-46A6-BE3F-2B3F4897263D}"/>
              </a:ext>
            </a:extLst>
          </p:cNvPr>
          <p:cNvSpPr/>
          <p:nvPr/>
        </p:nvSpPr>
        <p:spPr>
          <a:xfrm>
            <a:off x="4041833" y="3831057"/>
            <a:ext cx="1188572" cy="484632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25 AMOSTRAS</a:t>
            </a:r>
          </a:p>
        </p:txBody>
      </p:sp>
      <p:cxnSp>
        <p:nvCxnSpPr>
          <p:cNvPr id="44" name="Conector de Seta Reta 43">
            <a:extLst>
              <a:ext uri="{FF2B5EF4-FFF2-40B4-BE49-F238E27FC236}">
                <a16:creationId xmlns:a16="http://schemas.microsoft.com/office/drawing/2014/main" id="{561876AC-43BE-43A4-AE72-55F5FE473A33}"/>
              </a:ext>
            </a:extLst>
          </p:cNvPr>
          <p:cNvCxnSpPr>
            <a:cxnSpLocks/>
          </p:cNvCxnSpPr>
          <p:nvPr/>
        </p:nvCxnSpPr>
        <p:spPr>
          <a:xfrm>
            <a:off x="7790349" y="2400057"/>
            <a:ext cx="0" cy="579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de Seta Reta 53">
            <a:extLst>
              <a:ext uri="{FF2B5EF4-FFF2-40B4-BE49-F238E27FC236}">
                <a16:creationId xmlns:a16="http://schemas.microsoft.com/office/drawing/2014/main" id="{FA9B170A-05EE-431E-B1B3-0613549ED5C7}"/>
              </a:ext>
            </a:extLst>
          </p:cNvPr>
          <p:cNvCxnSpPr>
            <a:cxnSpLocks/>
          </p:cNvCxnSpPr>
          <p:nvPr/>
        </p:nvCxnSpPr>
        <p:spPr>
          <a:xfrm flipV="1">
            <a:off x="7533409" y="2400057"/>
            <a:ext cx="0" cy="568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have Esquerda 60">
            <a:extLst>
              <a:ext uri="{FF2B5EF4-FFF2-40B4-BE49-F238E27FC236}">
                <a16:creationId xmlns:a16="http://schemas.microsoft.com/office/drawing/2014/main" id="{76FE825E-AC4E-467C-A167-DF9497607C28}"/>
              </a:ext>
            </a:extLst>
          </p:cNvPr>
          <p:cNvSpPr/>
          <p:nvPr/>
        </p:nvSpPr>
        <p:spPr>
          <a:xfrm>
            <a:off x="385765" y="3006355"/>
            <a:ext cx="45719" cy="880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1"/>
              </a:solidFill>
            </a:endParaRPr>
          </a:p>
        </p:txBody>
      </p: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DA1F0A25-4406-4415-863D-82DC3060CD14}"/>
              </a:ext>
            </a:extLst>
          </p:cNvPr>
          <p:cNvSpPr txBox="1"/>
          <p:nvPr/>
        </p:nvSpPr>
        <p:spPr>
          <a:xfrm>
            <a:off x="6094539" y="4567714"/>
            <a:ext cx="1695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accent1"/>
                </a:solidFill>
              </a:rPr>
              <a:t>Grupo de Pesquisa PETIRAS</a:t>
            </a:r>
          </a:p>
        </p:txBody>
      </p: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C2B818F5-B361-4488-932D-8F6EF59630D4}"/>
              </a:ext>
            </a:extLst>
          </p:cNvPr>
          <p:cNvSpPr txBox="1"/>
          <p:nvPr/>
        </p:nvSpPr>
        <p:spPr>
          <a:xfrm>
            <a:off x="3304275" y="4757324"/>
            <a:ext cx="45309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0" i="0" dirty="0">
                <a:solidFill>
                  <a:schemeClr val="accent1"/>
                </a:solidFill>
                <a:effectLst/>
                <a:latin typeface="-apple-system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https://doi.org/10.1186/s13756-021-00955-2</a:t>
            </a:r>
            <a:endParaRPr lang="pt-BR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0728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3F462C81B4CA4089CDB375C6F04451" ma:contentTypeVersion="13" ma:contentTypeDescription="Create a new document." ma:contentTypeScope="" ma:versionID="4eee17a48324ef3a8839ded83eb7de38">
  <xsd:schema xmlns:xsd="http://www.w3.org/2001/XMLSchema" xmlns:xs="http://www.w3.org/2001/XMLSchema" xmlns:p="http://schemas.microsoft.com/office/2006/metadata/properties" xmlns:ns3="bcd1ee4d-0a03-4459-8227-1729d7e061bd" xmlns:ns4="69a629a4-d0d4-49a2-bb4f-4472faa1e085" targetNamespace="http://schemas.microsoft.com/office/2006/metadata/properties" ma:root="true" ma:fieldsID="e7a6086a60396f1d785e83d39353bd74" ns3:_="" ns4:_="">
    <xsd:import namespace="bcd1ee4d-0a03-4459-8227-1729d7e061bd"/>
    <xsd:import namespace="69a629a4-d0d4-49a2-bb4f-4472faa1e0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d1ee4d-0a03-4459-8227-1729d7e061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a629a4-d0d4-49a2-bb4f-4472faa1e08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2590EA-0C5B-4498-8275-4BA46B0A58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7137FC-9D71-44E6-A5E9-F8E9B717AA1D}">
  <ds:schemaRefs>
    <ds:schemaRef ds:uri="http://purl.org/dc/elements/1.1/"/>
    <ds:schemaRef ds:uri="http://schemas.microsoft.com/office/2006/metadata/properties"/>
    <ds:schemaRef ds:uri="bcd1ee4d-0a03-4459-8227-1729d7e061bd"/>
    <ds:schemaRef ds:uri="69a629a4-d0d4-49a2-bb4f-4472faa1e08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452E5B6-66F6-4CFC-8201-64FEC47FE6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d1ee4d-0a03-4459-8227-1729d7e061bd"/>
    <ds:schemaRef ds:uri="69a629a4-d0d4-49a2-bb4f-4472faa1e0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205</Words>
  <Application>Microsoft Office PowerPoint</Application>
  <PresentationFormat>Apresentação na tela (16:9)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Abadi</vt:lpstr>
      <vt:lpstr>-apple-system</vt:lpstr>
      <vt:lpstr>Arial</vt:lpstr>
      <vt:lpstr>Calibri</vt:lpstr>
      <vt:lpstr>Century Gothic</vt:lpstr>
      <vt:lpstr>Wingdings</vt:lpstr>
      <vt:lpstr>Wingdings 3</vt:lpstr>
      <vt:lpstr>Cacho</vt:lpstr>
      <vt:lpstr>O objetivo do estudo foi  avaliar a presença de aerossóis de SARS-CoV-2 no ar do Centro de Material Esterilizado (CME) durante o processamento de circuitos respiratórios usados por pacientes com COVID-19.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2018-07-23T12:36:44Z</cp:lastPrinted>
  <dcterms:created xsi:type="dcterms:W3CDTF">2018-05-29T20:11:58Z</dcterms:created>
  <dcterms:modified xsi:type="dcterms:W3CDTF">2021-12-13T17:46:05Z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9ac42a-3eb4-4074-b885-aea26bd6241e_Enabled">
    <vt:lpwstr>true</vt:lpwstr>
  </property>
  <property fmtid="{D5CDD505-2E9C-101B-9397-08002B2CF9AE}" pid="3" name="MSIP_Label_549ac42a-3eb4-4074-b885-aea26bd6241e_SetDate">
    <vt:lpwstr>2021-03-25T14:17:05Z</vt:lpwstr>
  </property>
  <property fmtid="{D5CDD505-2E9C-101B-9397-08002B2CF9AE}" pid="4" name="MSIP_Label_549ac42a-3eb4-4074-b885-aea26bd6241e_Method">
    <vt:lpwstr>Standard</vt:lpwstr>
  </property>
  <property fmtid="{D5CDD505-2E9C-101B-9397-08002B2CF9AE}" pid="5" name="MSIP_Label_549ac42a-3eb4-4074-b885-aea26bd6241e_Name">
    <vt:lpwstr>General Business</vt:lpwstr>
  </property>
  <property fmtid="{D5CDD505-2E9C-101B-9397-08002B2CF9AE}" pid="6" name="MSIP_Label_549ac42a-3eb4-4074-b885-aea26bd6241e_SiteId">
    <vt:lpwstr>9274ee3f-9425-4109-a27f-9fb15c10675d</vt:lpwstr>
  </property>
  <property fmtid="{D5CDD505-2E9C-101B-9397-08002B2CF9AE}" pid="7" name="MSIP_Label_549ac42a-3eb4-4074-b885-aea26bd6241e_ActionId">
    <vt:lpwstr>bf2387a5-b0f2-4910-8ffa-977b1bf672cb</vt:lpwstr>
  </property>
  <property fmtid="{D5CDD505-2E9C-101B-9397-08002B2CF9AE}" pid="8" name="MSIP_Label_549ac42a-3eb4-4074-b885-aea26bd6241e_ContentBits">
    <vt:lpwstr>0</vt:lpwstr>
  </property>
  <property fmtid="{D5CDD505-2E9C-101B-9397-08002B2CF9AE}" pid="9" name="ContentTypeId">
    <vt:lpwstr>0x010100103F462C81B4CA4089CDB375C6F04451</vt:lpwstr>
  </property>
</Properties>
</file>