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748" r:id="rId4"/>
  </p:sldMasterIdLst>
  <p:notesMasterIdLst>
    <p:notesMasterId r:id="rId6"/>
  </p:notesMasterIdLst>
  <p:sldIdLst>
    <p:sldId id="322" r:id="rId5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ção sem Título" id="{987A0B8A-068A-478C-B019-DA631AEAE471}">
          <p14:sldIdLst>
            <p14:sldId id="322"/>
          </p14:sldIdLst>
        </p14:section>
      </p14:sectionLst>
    </p:ext>
    <p:ext uri="{EFAFB233-063F-42B5-8137-9DF3F51BA10A}">
      <p15:sldGuideLst xmlns:p15="http://schemas.microsoft.com/office/powerpoint/2012/main">
        <p15:guide id="1" pos="5760" userDrawn="1">
          <p15:clr>
            <a:srgbClr val="A4A3A4"/>
          </p15:clr>
        </p15:guide>
        <p15:guide id="2" orient="horz" pos="16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CDCDC"/>
    <a:srgbClr val="CACB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ACD40EB-DE97-45EF-B28F-5240736BC948}" v="9" dt="2021-04-14T08:49:17.006"/>
  </p1510:revLst>
</p1510:revInfo>
</file>

<file path=ppt/tableStyles.xml><?xml version="1.0" encoding="utf-8"?>
<a:tblStyleLst xmlns:a="http://schemas.openxmlformats.org/drawingml/2006/main" def="{BFEA419B-BCDB-4C27-8AB2-1E94C2BD932B}">
  <a:tblStyle styleId="{BFEA419B-BCDB-4C27-8AB2-1E94C2BD932B}" styleName="Elsevier">
    <a:wholeTbl>
      <a:tcTxStyle>
        <a:fontRef idx="minor">
          <a:prstClr val="black"/>
        </a:fontRef>
        <a:schemeClr val="dk1"/>
      </a:tcTxStyle>
      <a:tcStyle>
        <a:tcBdr>
          <a:left>
            <a:ln w="0" cmpd="sng">
              <a:solidFill>
                <a:schemeClr val="lt1"/>
              </a:solidFill>
            </a:ln>
          </a:left>
          <a:right>
            <a:ln w="0" cmpd="sng">
              <a:solidFill>
                <a:schemeClr val="lt1"/>
              </a:solidFill>
            </a:ln>
          </a:right>
          <a:top>
            <a:ln w="0" cmpd="sng">
              <a:solidFill>
                <a:schemeClr val="lt1"/>
              </a:solidFill>
            </a:ln>
          </a:top>
          <a:bottom>
            <a:ln w="12700" cmpd="sng">
              <a:solidFill>
                <a:srgbClr val="DCDCDD"/>
              </a:solidFill>
            </a:ln>
          </a:bottom>
          <a:insideH>
            <a:ln w="12700" cmpd="sng">
              <a:solidFill>
                <a:srgbClr val="DCDCDD"/>
              </a:solidFill>
            </a:ln>
          </a:insideH>
          <a:insideV>
            <a:ln w="0" cmpd="sng">
              <a:solidFill>
                <a:schemeClr val="dk1"/>
              </a:solidFill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lt1"/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127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dk1"/>
      </a:tcTxStyle>
      <a:tcStyle>
        <a:tcBdr>
          <a:bottom>
            <a:ln w="12700" cmpd="sng">
              <a:solidFill>
                <a:srgbClr val="FF6C00"/>
              </a:solidFill>
            </a:ln>
          </a:bottom>
        </a:tcBdr>
        <a:fill>
          <a:solidFill>
            <a:schemeClr val="l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214" autoAdjust="0"/>
    <p:restoredTop sz="95810"/>
  </p:normalViewPr>
  <p:slideViewPr>
    <p:cSldViewPr snapToGrid="0" showGuides="1">
      <p:cViewPr varScale="1">
        <p:scale>
          <a:sx n="87" d="100"/>
          <a:sy n="87" d="100"/>
        </p:scale>
        <p:origin x="756" y="72"/>
      </p:cViewPr>
      <p:guideLst>
        <p:guide pos="5760"/>
        <p:guide orient="horz" pos="16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96" d="100"/>
          <a:sy n="96" d="100"/>
        </p:scale>
        <p:origin x="2480" y="16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9DD4CF-C917-4D69-9374-6EFF2E9F78C3}" type="datetimeFigureOut">
              <a:rPr lang="de-DE" smtClean="0"/>
              <a:t>24.11.2021</a:t>
            </a:fld>
            <a:endParaRPr lang="de-D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443C7B-F938-4CE9-A268-32817172635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687407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13335" y="601724"/>
            <a:ext cx="6477805" cy="1906073"/>
          </a:xfrm>
        </p:spPr>
        <p:txBody>
          <a:bodyPr bIns="0" anchor="b">
            <a:normAutofit/>
          </a:bodyPr>
          <a:lstStyle>
            <a:lvl1pPr algn="l">
              <a:defRPr sz="495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13335" y="2648403"/>
            <a:ext cx="6477804" cy="733216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350" b="0" cap="all" baseline="0">
                <a:solidFill>
                  <a:schemeClr val="tx1"/>
                </a:solidFill>
              </a:defRPr>
            </a:lvl1pPr>
            <a:lvl2pPr marL="342900" indent="0" algn="ctr">
              <a:buNone/>
              <a:defRPr sz="135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12376" y="246981"/>
            <a:ext cx="3730436" cy="231901"/>
          </a:xfrm>
        </p:spPr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8249" y="599230"/>
            <a:ext cx="608264" cy="377684"/>
          </a:xfrm>
        </p:spPr>
        <p:txBody>
          <a:bodyPr/>
          <a:lstStyle/>
          <a:p>
            <a:fld id="{82F89014-7F8D-47C1-8D79-17A715C9D2BB}" type="slidenum">
              <a:rPr lang="nl-NL" smtClean="0"/>
              <a:pPr/>
              <a:t>‹nº›</a:t>
            </a:fld>
            <a:endParaRPr lang="nl-NL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813335" y="2646407"/>
            <a:ext cx="6477804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58778799"/>
      </p:ext>
    </p:extLst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89014-7F8D-47C1-8D79-17A715C9D2BB}" type="slidenum">
              <a:rPr lang="nl-NL" smtClean="0"/>
              <a:pPr/>
              <a:t>‹nº›</a:t>
            </a:fld>
            <a:endParaRPr lang="nl-NL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090422" y="1385316"/>
            <a:ext cx="720564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58171177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79333" y="599230"/>
            <a:ext cx="1211807" cy="3494917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83504" y="599230"/>
            <a:ext cx="5871623" cy="3494917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89014-7F8D-47C1-8D79-17A715C9D2BB}" type="slidenum">
              <a:rPr lang="nl-NL" smtClean="0"/>
              <a:pPr/>
              <a:t>‹nº›</a:t>
            </a:fld>
            <a:endParaRPr lang="nl-NL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7079333" y="599230"/>
            <a:ext cx="0" cy="3494917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5874605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Visual abstract templa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5" hasCustomPrompt="1"/>
          </p:nvPr>
        </p:nvSpPr>
        <p:spPr>
          <a:xfrm>
            <a:off x="576263" y="116670"/>
            <a:ext cx="7991475" cy="720000"/>
          </a:xfrm>
          <a:prstGeom prst="rect">
            <a:avLst/>
          </a:prstGeom>
          <a:ln w="25400">
            <a:solidFill>
              <a:srgbClr val="FF6C00"/>
            </a:solidFill>
          </a:ln>
        </p:spPr>
        <p:txBody>
          <a:bodyPr tIns="90000" bIns="90000" anchor="ctr" anchorCtr="0">
            <a:normAutofit/>
          </a:bodyPr>
          <a:lstStyle>
            <a:lvl1pPr marL="0" indent="0" algn="ctr">
              <a:lnSpc>
                <a:spcPct val="100000"/>
              </a:lnSpc>
              <a:buNone/>
              <a:defRPr sz="4000">
                <a:solidFill>
                  <a:schemeClr val="tx1"/>
                </a:solidFill>
              </a:defRPr>
            </a:lvl1pPr>
            <a:lvl2pPr marL="342900" indent="0">
              <a:lnSpc>
                <a:spcPts val="3600"/>
              </a:lnSpc>
              <a:buNone/>
              <a:defRPr sz="3000">
                <a:solidFill>
                  <a:srgbClr val="FF6C00"/>
                </a:solidFill>
              </a:defRPr>
            </a:lvl2pPr>
            <a:lvl3pPr marL="685800" indent="0">
              <a:lnSpc>
                <a:spcPts val="3600"/>
              </a:lnSpc>
              <a:buNone/>
              <a:defRPr sz="3000">
                <a:solidFill>
                  <a:srgbClr val="FF6C00"/>
                </a:solidFill>
              </a:defRPr>
            </a:lvl3pPr>
            <a:lvl4pPr marL="1028700" indent="0">
              <a:lnSpc>
                <a:spcPts val="3600"/>
              </a:lnSpc>
              <a:buNone/>
              <a:defRPr sz="3000">
                <a:solidFill>
                  <a:srgbClr val="FF6C00"/>
                </a:solidFill>
              </a:defRPr>
            </a:lvl4pPr>
            <a:lvl5pPr marL="1371600" indent="0">
              <a:lnSpc>
                <a:spcPts val="3600"/>
              </a:lnSpc>
              <a:buNone/>
              <a:defRPr sz="3000">
                <a:solidFill>
                  <a:srgbClr val="FF6C00"/>
                </a:solidFill>
              </a:defRPr>
            </a:lvl5pPr>
          </a:lstStyle>
          <a:p>
            <a:pPr lvl="0"/>
            <a:r>
              <a:rPr lang="en-US" dirty="0"/>
              <a:t>Your title goes here</a:t>
            </a:r>
            <a:endParaRPr lang="de-DE" dirty="0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576263" y="905719"/>
            <a:ext cx="7991475" cy="425450"/>
          </a:xfrm>
          <a:ln w="25400">
            <a:noFill/>
          </a:ln>
        </p:spPr>
        <p:txBody>
          <a:bodyPr tIns="90000" bIns="90000" anchor="ctr" anchorCtr="0">
            <a:noAutofit/>
          </a:bodyPr>
          <a:lstStyle>
            <a:lvl1pPr algn="ctr">
              <a:lnSpc>
                <a:spcPct val="100000"/>
              </a:lnSpc>
              <a:defRPr sz="18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The take-home message goes here</a:t>
            </a:r>
            <a:endParaRPr lang="de-D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17B623-3139-436F-96BB-B47DF6B7AEFE}"/>
              </a:ext>
            </a:extLst>
          </p:cNvPr>
          <p:cNvSpPr>
            <a:spLocks noGrp="1"/>
          </p:cNvSpPr>
          <p:nvPr>
            <p:ph sz="quarter" idx="19" hasCustomPrompt="1"/>
          </p:nvPr>
        </p:nvSpPr>
        <p:spPr>
          <a:xfrm>
            <a:off x="576263" y="1388312"/>
            <a:ext cx="2520000" cy="3024938"/>
          </a:xfrm>
          <a:ln w="25400">
            <a:solidFill>
              <a:srgbClr val="FF6C00"/>
            </a:solidFill>
          </a:ln>
        </p:spPr>
        <p:txBody>
          <a:bodyPr tIns="90000" anchor="ctr" anchorCtr="0"/>
          <a:lstStyle>
            <a:lvl1pPr marL="0" indent="0" algn="ctr">
              <a:buNone/>
              <a:defRPr b="1">
                <a:solidFill>
                  <a:srgbClr val="53565A"/>
                </a:solidFill>
              </a:defRPr>
            </a:lvl1pPr>
            <a:lvl2pPr>
              <a:defRPr>
                <a:solidFill>
                  <a:srgbClr val="53565A"/>
                </a:solidFill>
              </a:defRPr>
            </a:lvl2pPr>
            <a:lvl3pPr>
              <a:defRPr>
                <a:solidFill>
                  <a:srgbClr val="53565A"/>
                </a:solidFill>
              </a:defRPr>
            </a:lvl3pPr>
            <a:lvl4pPr>
              <a:defRPr>
                <a:solidFill>
                  <a:srgbClr val="53565A"/>
                </a:solidFill>
              </a:defRPr>
            </a:lvl4pPr>
            <a:lvl5pPr>
              <a:defRPr>
                <a:solidFill>
                  <a:srgbClr val="53565A"/>
                </a:solidFill>
              </a:defRPr>
            </a:lvl5pPr>
          </a:lstStyle>
          <a:p>
            <a:pPr lvl="0"/>
            <a:r>
              <a:rPr lang="en-US" dirty="0"/>
              <a:t>Point 1 / context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25FD13EE-6430-4F74-B69B-F24DDB1744D1}"/>
              </a:ext>
            </a:extLst>
          </p:cNvPr>
          <p:cNvSpPr>
            <a:spLocks noGrp="1"/>
          </p:cNvSpPr>
          <p:nvPr>
            <p:ph sz="quarter" idx="20" hasCustomPrompt="1"/>
          </p:nvPr>
        </p:nvSpPr>
        <p:spPr>
          <a:xfrm>
            <a:off x="3309495" y="1388312"/>
            <a:ext cx="2520000" cy="3024938"/>
          </a:xfrm>
          <a:solidFill>
            <a:schemeClr val="tx2">
              <a:lumMod val="20000"/>
              <a:lumOff val="80000"/>
            </a:schemeClr>
          </a:solidFill>
          <a:ln w="25400">
            <a:solidFill>
              <a:srgbClr val="FF6C00"/>
            </a:solidFill>
          </a:ln>
        </p:spPr>
        <p:txBody>
          <a:bodyPr tIns="90000" bIns="90000" anchor="ctr" anchorCtr="0"/>
          <a:lstStyle>
            <a:lvl1pPr marL="0" indent="0" algn="ctr">
              <a:buNone/>
              <a:defRPr b="1">
                <a:solidFill>
                  <a:srgbClr val="53565A"/>
                </a:solidFill>
              </a:defRPr>
            </a:lvl1pPr>
            <a:lvl2pPr>
              <a:defRPr>
                <a:solidFill>
                  <a:srgbClr val="53565A"/>
                </a:solidFill>
              </a:defRPr>
            </a:lvl2pPr>
            <a:lvl3pPr>
              <a:defRPr>
                <a:solidFill>
                  <a:srgbClr val="53565A"/>
                </a:solidFill>
              </a:defRPr>
            </a:lvl3pPr>
            <a:lvl4pPr>
              <a:defRPr>
                <a:solidFill>
                  <a:srgbClr val="53565A"/>
                </a:solidFill>
              </a:defRPr>
            </a:lvl4pPr>
            <a:lvl5pPr>
              <a:defRPr>
                <a:solidFill>
                  <a:srgbClr val="53565A"/>
                </a:solidFill>
              </a:defRPr>
            </a:lvl5pPr>
          </a:lstStyle>
          <a:p>
            <a:pPr lvl="0"/>
            <a:r>
              <a:rPr lang="en-US" dirty="0"/>
              <a:t>Point 2 / method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91D258DD-50E3-4859-BF2A-4005F741AF26}"/>
              </a:ext>
            </a:extLst>
          </p:cNvPr>
          <p:cNvSpPr>
            <a:spLocks noGrp="1"/>
          </p:cNvSpPr>
          <p:nvPr>
            <p:ph sz="quarter" idx="21" hasCustomPrompt="1"/>
          </p:nvPr>
        </p:nvSpPr>
        <p:spPr>
          <a:xfrm>
            <a:off x="6047737" y="1388310"/>
            <a:ext cx="2520000" cy="3024939"/>
          </a:xfrm>
          <a:ln w="25400">
            <a:solidFill>
              <a:srgbClr val="FF6C00"/>
            </a:solidFill>
          </a:ln>
        </p:spPr>
        <p:txBody>
          <a:bodyPr tIns="90000" bIns="90000" anchor="ctr" anchorCtr="0"/>
          <a:lstStyle>
            <a:lvl1pPr marL="0" indent="0" algn="ctr">
              <a:buNone/>
              <a:defRPr b="1">
                <a:solidFill>
                  <a:srgbClr val="53565A"/>
                </a:solidFill>
              </a:defRPr>
            </a:lvl1pPr>
            <a:lvl2pPr>
              <a:defRPr>
                <a:solidFill>
                  <a:srgbClr val="53565A"/>
                </a:solidFill>
              </a:defRPr>
            </a:lvl2pPr>
            <a:lvl3pPr>
              <a:defRPr>
                <a:solidFill>
                  <a:srgbClr val="53565A"/>
                </a:solidFill>
              </a:defRPr>
            </a:lvl3pPr>
            <a:lvl4pPr>
              <a:defRPr>
                <a:solidFill>
                  <a:srgbClr val="53565A"/>
                </a:solidFill>
              </a:defRPr>
            </a:lvl4pPr>
            <a:lvl5pPr>
              <a:defRPr>
                <a:solidFill>
                  <a:srgbClr val="53565A"/>
                </a:solidFill>
              </a:defRPr>
            </a:lvl5pPr>
          </a:lstStyle>
          <a:p>
            <a:pPr lvl="0"/>
            <a:r>
              <a:rPr lang="en-US" dirty="0"/>
              <a:t>Point 3 / outcome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A7B48EF-8A62-445F-BC61-5F2DE6CF5BE4}"/>
              </a:ext>
            </a:extLst>
          </p:cNvPr>
          <p:cNvSpPr/>
          <p:nvPr userDrawn="1"/>
        </p:nvSpPr>
        <p:spPr>
          <a:xfrm>
            <a:off x="576263" y="4551363"/>
            <a:ext cx="2520000" cy="489560"/>
          </a:xfrm>
          <a:prstGeom prst="rect">
            <a:avLst/>
          </a:prstGeom>
          <a:noFill/>
          <a:ln w="22225">
            <a:solidFill>
              <a:srgbClr val="53565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/>
          <a:lstStyle/>
          <a:p>
            <a:pPr algn="ctr"/>
            <a:endParaRPr lang="en-GB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E3110C0-B318-4A0A-AB3D-747E2CF355FE}"/>
              </a:ext>
            </a:extLst>
          </p:cNvPr>
          <p:cNvSpPr/>
          <p:nvPr userDrawn="1"/>
        </p:nvSpPr>
        <p:spPr>
          <a:xfrm>
            <a:off x="3309494" y="4558478"/>
            <a:ext cx="2520001" cy="474630"/>
          </a:xfrm>
          <a:prstGeom prst="rect">
            <a:avLst/>
          </a:prstGeom>
          <a:noFill/>
          <a:ln w="22225">
            <a:solidFill>
              <a:srgbClr val="53565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6B1E57FB-6288-4FF3-8E89-66D6649476F5}"/>
              </a:ext>
            </a:extLst>
          </p:cNvPr>
          <p:cNvSpPr/>
          <p:nvPr userDrawn="1"/>
        </p:nvSpPr>
        <p:spPr>
          <a:xfrm>
            <a:off x="6047736" y="4551363"/>
            <a:ext cx="2520001" cy="474630"/>
          </a:xfrm>
          <a:prstGeom prst="rect">
            <a:avLst/>
          </a:prstGeom>
          <a:noFill/>
          <a:ln w="22225">
            <a:solidFill>
              <a:srgbClr val="53565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Picture Placeholder 21">
            <a:extLst>
              <a:ext uri="{FF2B5EF4-FFF2-40B4-BE49-F238E27FC236}">
                <a16:creationId xmlns:a16="http://schemas.microsoft.com/office/drawing/2014/main" id="{84A8EC1C-B526-4360-B24D-E38FF0129F48}"/>
              </a:ext>
            </a:extLst>
          </p:cNvPr>
          <p:cNvSpPr>
            <a:spLocks noGrp="1"/>
          </p:cNvSpPr>
          <p:nvPr>
            <p:ph type="pic" sz="quarter" idx="22" hasCustomPrompt="1"/>
          </p:nvPr>
        </p:nvSpPr>
        <p:spPr>
          <a:xfrm>
            <a:off x="8115097" y="4582547"/>
            <a:ext cx="432000" cy="432000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900"/>
            </a:lvl1pPr>
          </a:lstStyle>
          <a:p>
            <a:r>
              <a:rPr lang="en-GB" dirty="0"/>
              <a:t>QR code</a:t>
            </a:r>
          </a:p>
        </p:txBody>
      </p:sp>
      <p:sp>
        <p:nvSpPr>
          <p:cNvPr id="24" name="Picture Placeholder 23">
            <a:extLst>
              <a:ext uri="{FF2B5EF4-FFF2-40B4-BE49-F238E27FC236}">
                <a16:creationId xmlns:a16="http://schemas.microsoft.com/office/drawing/2014/main" id="{8CDD4B7A-8599-470F-904D-2A8C63BC776E}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>
          <a:xfrm>
            <a:off x="607523" y="4588973"/>
            <a:ext cx="431800" cy="432000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800"/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82DDFE7-62B7-4B1E-B2BA-E7EC41335B82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1039323" y="4588485"/>
            <a:ext cx="2051540" cy="425450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lang="en-US" sz="1200" kern="1200" dirty="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>
              <a:defRPr lang="en-US" sz="1100" kern="1200" dirty="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>
              <a:defRPr lang="en-US" sz="1100" kern="1200" dirty="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>
              <a:defRPr lang="en-US" sz="1100" kern="1200" dirty="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>
              <a:defRPr lang="en-GB" sz="11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 dirty="0"/>
              <a:t>Journal/funder details</a:t>
            </a:r>
            <a:endParaRPr lang="en-GB" dirty="0"/>
          </a:p>
        </p:txBody>
      </p:sp>
      <p:sp>
        <p:nvSpPr>
          <p:cNvPr id="19" name="Text Placeholder 3">
            <a:extLst>
              <a:ext uri="{FF2B5EF4-FFF2-40B4-BE49-F238E27FC236}">
                <a16:creationId xmlns:a16="http://schemas.microsoft.com/office/drawing/2014/main" id="{ADD381FB-221F-4C10-8795-6B9D553830C3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3314504" y="4590074"/>
            <a:ext cx="2514991" cy="425450"/>
          </a:xfrm>
        </p:spPr>
        <p:txBody>
          <a:bodyPr tIns="90000" bIns="90000" anchor="ctr" anchorCtr="0">
            <a:noAutofit/>
          </a:bodyPr>
          <a:lstStyle>
            <a:lvl1pPr marL="0" indent="0" algn="ctr">
              <a:buNone/>
              <a:defRPr lang="en-US" sz="1200" kern="1200" dirty="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>
              <a:defRPr lang="en-US" sz="1100" kern="1200" dirty="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>
              <a:defRPr lang="en-US" sz="1100" kern="1200" dirty="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>
              <a:defRPr lang="en-US" sz="1100" kern="1200" dirty="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>
              <a:defRPr lang="en-GB" sz="11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 dirty="0"/>
              <a:t>Author details</a:t>
            </a:r>
            <a:endParaRPr lang="en-GB" dirty="0"/>
          </a:p>
        </p:txBody>
      </p:sp>
      <p:sp>
        <p:nvSpPr>
          <p:cNvPr id="21" name="Text Placeholder 3">
            <a:extLst>
              <a:ext uri="{FF2B5EF4-FFF2-40B4-BE49-F238E27FC236}">
                <a16:creationId xmlns:a16="http://schemas.microsoft.com/office/drawing/2014/main" id="{A809AA36-C8AF-4DD9-A92A-49EEA43C3A26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6066885" y="4590150"/>
            <a:ext cx="2018062" cy="425450"/>
          </a:xfrm>
        </p:spPr>
        <p:txBody>
          <a:bodyPr tIns="90000" bIns="90000" anchor="ctr" anchorCtr="0">
            <a:noAutofit/>
          </a:bodyPr>
          <a:lstStyle>
            <a:lvl1pPr marL="0" indent="0" algn="ctr">
              <a:buNone/>
              <a:defRPr lang="en-US" sz="1200" kern="1200" dirty="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>
              <a:defRPr lang="en-US" sz="1100" kern="1200" dirty="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>
              <a:defRPr lang="en-US" sz="1100" kern="1200" dirty="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>
              <a:defRPr lang="en-US" sz="1100" kern="1200" dirty="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>
              <a:defRPr lang="en-GB" sz="11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 dirty="0"/>
              <a:t>Reference details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831766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89014-7F8D-47C1-8D79-17A715C9D2BB}" type="slidenum">
              <a:rPr lang="nl-NL" smtClean="0"/>
              <a:pPr/>
              <a:t>‹nº›</a:t>
            </a:fld>
            <a:endParaRPr lang="nl-NL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090422" y="1385316"/>
            <a:ext cx="720564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40432735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0679" y="1317097"/>
            <a:ext cx="6482366" cy="1415963"/>
          </a:xfrm>
        </p:spPr>
        <p:txBody>
          <a:bodyPr anchor="b">
            <a:normAutofit/>
          </a:bodyPr>
          <a:lstStyle>
            <a:lvl1pPr algn="l">
              <a:defRPr sz="27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0679" y="2854647"/>
            <a:ext cx="6472835" cy="759697"/>
          </a:xfrm>
        </p:spPr>
        <p:txBody>
          <a:bodyPr tIns="91440">
            <a:normAutofit/>
          </a:bodyPr>
          <a:lstStyle>
            <a:lvl1pPr marL="0" indent="0" algn="l">
              <a:buNone/>
              <a:defRPr sz="135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89014-7F8D-47C1-8D79-17A715C9D2BB}" type="slidenum">
              <a:rPr lang="nl-NL" smtClean="0"/>
              <a:pPr/>
              <a:t>‹nº›</a:t>
            </a:fld>
            <a:endParaRPr lang="nl-NL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090679" y="2853739"/>
            <a:ext cx="6472835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36610709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6913" y="603667"/>
            <a:ext cx="7204226" cy="794479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85498" y="1508159"/>
            <a:ext cx="3483864" cy="258644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10328" y="1513007"/>
            <a:ext cx="3483864" cy="258114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89014-7F8D-47C1-8D79-17A715C9D2BB}" type="slidenum">
              <a:rPr lang="nl-NL" smtClean="0"/>
              <a:pPr/>
              <a:t>‹nº›</a:t>
            </a:fld>
            <a:endParaRPr lang="nl-NL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090422" y="1385316"/>
            <a:ext cx="720564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82694188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5394" y="603123"/>
            <a:ext cx="7205746" cy="792239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85393" y="1514662"/>
            <a:ext cx="3483864" cy="60145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165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85393" y="2118202"/>
            <a:ext cx="3483864" cy="198334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9272" y="1517253"/>
            <a:ext cx="3483864" cy="601678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165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09272" y="2116119"/>
            <a:ext cx="3483864" cy="197802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89014-7F8D-47C1-8D79-17A715C9D2BB}" type="slidenum">
              <a:rPr lang="nl-NL" smtClean="0"/>
              <a:pPr/>
              <a:t>‹nº›</a:t>
            </a:fld>
            <a:endParaRPr lang="nl-NL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090422" y="1385316"/>
            <a:ext cx="720564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8693046"/>
      </p:ext>
    </p:extLst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89014-7F8D-47C1-8D79-17A715C9D2BB}" type="slidenum">
              <a:rPr lang="nl-NL" smtClean="0"/>
              <a:pPr/>
              <a:t>‹nº›</a:t>
            </a:fld>
            <a:endParaRPr lang="nl-NL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090422" y="1385316"/>
            <a:ext cx="720564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74498602"/>
      </p:ext>
    </p:extLst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89014-7F8D-47C1-8D79-17A715C9D2BB}" type="slidenum">
              <a:rPr lang="nl-NL" smtClean="0"/>
              <a:pPr/>
              <a:t>‹nº›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39095913"/>
      </p:ext>
    </p:extLst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3504" y="599230"/>
            <a:ext cx="2454824" cy="1685338"/>
          </a:xfrm>
        </p:spPr>
        <p:txBody>
          <a:bodyPr anchor="b">
            <a:normAutofit/>
          </a:bodyPr>
          <a:lstStyle>
            <a:lvl1pPr algn="l">
              <a:defRPr sz="18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82785" y="599230"/>
            <a:ext cx="4509353" cy="3494120"/>
          </a:xfrm>
        </p:spPr>
        <p:txBody>
          <a:bodyPr anchor="ctr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83504" y="2404119"/>
            <a:ext cx="2456260" cy="1686136"/>
          </a:xfrm>
        </p:spPr>
        <p:txBody>
          <a:bodyPr/>
          <a:lstStyle>
            <a:lvl1pPr marL="0" indent="0" algn="l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89014-7F8D-47C1-8D79-17A715C9D2BB}" type="slidenum">
              <a:rPr lang="nl-NL" smtClean="0"/>
              <a:pPr/>
              <a:t>‹nº›</a:t>
            </a:fld>
            <a:endParaRPr lang="nl-NL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086210" y="2404118"/>
            <a:ext cx="2452118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90231693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5608041" y="361628"/>
            <a:ext cx="3055900" cy="3861826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8405" y="847135"/>
            <a:ext cx="4149246" cy="1372938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3292" y="841907"/>
            <a:ext cx="2093378" cy="2899745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87747" y="2359494"/>
            <a:ext cx="4143303" cy="1502807"/>
          </a:xfrm>
        </p:spPr>
        <p:txBody>
          <a:bodyPr>
            <a:normAutofit/>
          </a:bodyPr>
          <a:lstStyle>
            <a:lvl1pPr marL="0" indent="0" algn="l">
              <a:buNone/>
              <a:defRPr sz="135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85537" y="4102393"/>
            <a:ext cx="4145513" cy="240092"/>
          </a:xfrm>
        </p:spPr>
        <p:txBody>
          <a:bodyPr/>
          <a:lstStyle>
            <a:lvl1pPr algn="l">
              <a:defRPr/>
            </a:lvl1pPr>
          </a:lstStyle>
          <a:p>
            <a:endParaRPr lang="de-D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85537" y="238981"/>
            <a:ext cx="4155753" cy="240698"/>
          </a:xfrm>
        </p:spPr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89014-7F8D-47C1-8D79-17A715C9D2BB}" type="slidenum">
              <a:rPr lang="nl-NL" smtClean="0"/>
              <a:pPr/>
              <a:t>‹nº›</a:t>
            </a:fld>
            <a:endParaRPr lang="nl-NL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085537" y="2357704"/>
            <a:ext cx="414551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35376705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1514607"/>
            <a:ext cx="9144000" cy="3079456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4594860"/>
            <a:ext cx="9144000" cy="557213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88685" y="603390"/>
            <a:ext cx="7202456" cy="78692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88685" y="1511799"/>
            <a:ext cx="7202456" cy="25879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65604" y="247778"/>
            <a:ext cx="2625536" cy="2319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684" y="246981"/>
            <a:ext cx="4454127" cy="2319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0046" y="599230"/>
            <a:ext cx="608264" cy="377684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100">
                <a:solidFill>
                  <a:schemeClr val="accent1"/>
                </a:solidFill>
              </a:defRPr>
            </a:lvl1pPr>
          </a:lstStyle>
          <a:p>
            <a:fld id="{82F89014-7F8D-47C1-8D79-17A715C9D2BB}" type="slidenum">
              <a:rPr lang="nl-NL" smtClean="0"/>
              <a:pPr/>
              <a:t>‹nº›</a:t>
            </a:fld>
            <a:endParaRPr lang="nl-NL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4596310"/>
            <a:ext cx="9144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6">
            <a:extLst>
              <a:ext uri="{FF2B5EF4-FFF2-40B4-BE49-F238E27FC236}">
                <a16:creationId xmlns:a16="http://schemas.microsoft.com/office/drawing/2014/main" id="{F354F9CE-6832-4C95-936E-3F9306FF2E95}"/>
              </a:ext>
            </a:extLst>
          </p:cNvPr>
          <p:cNvCxnSpPr/>
          <p:nvPr userDrawn="1"/>
        </p:nvCxnSpPr>
        <p:spPr>
          <a:xfrm flipV="1">
            <a:off x="576263" y="4443413"/>
            <a:ext cx="7991475" cy="1"/>
          </a:xfrm>
          <a:prstGeom prst="line">
            <a:avLst/>
          </a:prstGeom>
          <a:ln w="12700">
            <a:solidFill>
              <a:srgbClr val="DCDCD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7">
            <a:extLst>
              <a:ext uri="{FF2B5EF4-FFF2-40B4-BE49-F238E27FC236}">
                <a16:creationId xmlns:a16="http://schemas.microsoft.com/office/drawing/2014/main" id="{8520685C-C6BC-483E-AD61-B8D47FE1A223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000" y="4531201"/>
            <a:ext cx="401839" cy="444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93743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4" r:id="rId6"/>
    <p:sldLayoutId id="2147483755" r:id="rId7"/>
    <p:sldLayoutId id="2147483756" r:id="rId8"/>
    <p:sldLayoutId id="2147483757" r:id="rId9"/>
    <p:sldLayoutId id="2147483758" r:id="rId10"/>
    <p:sldLayoutId id="2147483759" r:id="rId11"/>
    <p:sldLayoutId id="2147483760" r:id="rId12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24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120000"/>
        </a:lnSpc>
        <a:spcBef>
          <a:spcPts val="75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5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35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05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9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9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9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9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9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doi.org/10.1016/j.ajic.2018.11.013" TargetMode="External"/><Relationship Id="rId7" Type="http://schemas.openxmlformats.org/officeDocument/2006/relationships/image" Target="../media/image7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>
            <a:extLst>
              <a:ext uri="{FF2B5EF4-FFF2-40B4-BE49-F238E27FC236}">
                <a16:creationId xmlns:a16="http://schemas.microsoft.com/office/drawing/2014/main" id="{1A006B4F-31B3-4C96-8169-1CC61C7427C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19294" y="72456"/>
            <a:ext cx="7991475" cy="720000"/>
          </a:xfrm>
        </p:spPr>
        <p:txBody>
          <a:bodyPr>
            <a:normAutofit fontScale="55000" lnSpcReduction="20000"/>
          </a:bodyPr>
          <a:lstStyle/>
          <a:p>
            <a:r>
              <a:rPr lang="en-US" dirty="0"/>
              <a:t>Risks and benefits of using chlorhexidine gluconate in handwashing: A systematic literature review</a:t>
            </a:r>
            <a:endParaRPr lang="pt-BR" dirty="0"/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CF7092FA-30E0-4824-A5A1-CE7423B1BC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84093" y="2111232"/>
            <a:ext cx="2159906" cy="1777626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pt-BR" sz="800" b="0" i="0" u="none" strike="noStrike" dirty="0">
                <a:solidFill>
                  <a:schemeClr val="tx1"/>
                </a:solidFill>
                <a:effectLst/>
              </a:rPr>
              <a:t>Devido ao  potencial risco de seleção de mutantes portadores de genes para resistência  a CHG e antibióticos, é aconselhável reservar o uso de CHG para outros fins que não higiene das mãos.</a:t>
            </a:r>
            <a:endParaRPr lang="pt-BR" sz="1000" dirty="0">
              <a:solidFill>
                <a:schemeClr val="tx1"/>
              </a:solidFill>
              <a:effectLst/>
              <a:latin typeface="Abadi" panose="020B0604020104020204" pitchFamily="34" charset="0"/>
            </a:endParaRPr>
          </a:p>
        </p:txBody>
      </p:sp>
      <p:pic>
        <p:nvPicPr>
          <p:cNvPr id="5" name="Espaço Reservado para Imagem 4" descr="Logotipo&#10;&#10;Descrição gerada automaticamente">
            <a:extLst>
              <a:ext uri="{FF2B5EF4-FFF2-40B4-BE49-F238E27FC236}">
                <a16:creationId xmlns:a16="http://schemas.microsoft.com/office/drawing/2014/main" id="{96F1DA28-EE0A-4E11-A620-F60257EB6217}"/>
              </a:ext>
            </a:extLst>
          </p:cNvPr>
          <p:cNvPicPr>
            <a:picLocks noGrp="1" noChangeAspect="1"/>
          </p:cNvPicPr>
          <p:nvPr>
            <p:ph type="pic" sz="quarter" idx="2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582" b="7582"/>
          <a:stretch>
            <a:fillRect/>
          </a:stretch>
        </p:blipFill>
        <p:spPr>
          <a:xfrm>
            <a:off x="7910111" y="4582547"/>
            <a:ext cx="636986" cy="432000"/>
          </a:xfrm>
        </p:spPr>
      </p:pic>
      <p:sp>
        <p:nvSpPr>
          <p:cNvPr id="9" name="Espaço Reservado para Texto 8">
            <a:extLst>
              <a:ext uri="{FF2B5EF4-FFF2-40B4-BE49-F238E27FC236}">
                <a16:creationId xmlns:a16="http://schemas.microsoft.com/office/drawing/2014/main" id="{BF321425-80E9-4739-B5DF-BCB9A2B30452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r>
              <a:rPr lang="pt-BR" dirty="0">
                <a:solidFill>
                  <a:schemeClr val="accent1"/>
                </a:solidFill>
              </a:rPr>
              <a:t>ESCOLA DE ENFERMAGEM DA USP.</a:t>
            </a:r>
          </a:p>
        </p:txBody>
      </p:sp>
      <p:sp>
        <p:nvSpPr>
          <p:cNvPr id="10" name="Espaço Reservado para Texto 9">
            <a:extLst>
              <a:ext uri="{FF2B5EF4-FFF2-40B4-BE49-F238E27FC236}">
                <a16:creationId xmlns:a16="http://schemas.microsoft.com/office/drawing/2014/main" id="{67C81C6D-FDEA-4D3E-B430-F89524A535DD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r>
              <a:rPr lang="pt-BR" sz="1000" b="0" i="0" u="none" strike="noStrike" dirty="0">
                <a:solidFill>
                  <a:schemeClr val="accent1"/>
                </a:solidFill>
                <a:effectLst/>
              </a:rPr>
              <a:t>PUBLICADO EM JANEIRO,2019.</a:t>
            </a:r>
            <a:r>
              <a:rPr lang="pt-BR" sz="1200" b="0" i="0" u="none" strike="noStrike" dirty="0">
                <a:effectLst/>
                <a:latin typeface="Helvetica" panose="020B0604020202020204" pitchFamily="34" charset="0"/>
                <a:hlinkClick r:id="rId3"/>
              </a:rPr>
              <a:t> </a:t>
            </a:r>
            <a:r>
              <a:rPr lang="pt-BR" sz="1000" b="0" i="0" u="none" strike="noStrike" dirty="0">
                <a:effectLst/>
                <a:latin typeface="Helvetica" panose="020B0604020202020204" pitchFamily="34" charset="0"/>
                <a:hlinkClick r:id="rId3"/>
              </a:rPr>
              <a:t>https://doi.org/10.1016/j.ajic.2018.11.013</a:t>
            </a:r>
            <a:endParaRPr lang="pt-BR" sz="1000" dirty="0">
              <a:solidFill>
                <a:schemeClr val="accent1"/>
              </a:solidFill>
            </a:endParaRPr>
          </a:p>
        </p:txBody>
      </p:sp>
      <p:sp>
        <p:nvSpPr>
          <p:cNvPr id="11" name="Espaço Reservado para Texto 10">
            <a:extLst>
              <a:ext uri="{FF2B5EF4-FFF2-40B4-BE49-F238E27FC236}">
                <a16:creationId xmlns:a16="http://schemas.microsoft.com/office/drawing/2014/main" id="{7823B696-0F0E-4F03-8FA6-04E69A7592B8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6066886" y="4590150"/>
            <a:ext cx="1744074" cy="425450"/>
          </a:xfrm>
        </p:spPr>
        <p:txBody>
          <a:bodyPr/>
          <a:lstStyle/>
          <a:p>
            <a:r>
              <a:rPr lang="pt-BR" dirty="0">
                <a:solidFill>
                  <a:srgbClr val="C00000"/>
                </a:solidFill>
              </a:rPr>
              <a:t>GRUPO DE PESQUISA PETIRAS.</a:t>
            </a:r>
          </a:p>
        </p:txBody>
      </p:sp>
      <p:pic>
        <p:nvPicPr>
          <p:cNvPr id="15" name="Imagem 14">
            <a:extLst>
              <a:ext uri="{FF2B5EF4-FFF2-40B4-BE49-F238E27FC236}">
                <a16:creationId xmlns:a16="http://schemas.microsoft.com/office/drawing/2014/main" id="{C4D77418-861E-4438-8F07-D490A61A262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016" y="2071094"/>
            <a:ext cx="921213" cy="1222283"/>
          </a:xfrm>
          <a:prstGeom prst="rect">
            <a:avLst/>
          </a:prstGeom>
        </p:spPr>
      </p:pic>
      <p:sp>
        <p:nvSpPr>
          <p:cNvPr id="17" name="CaixaDeTexto 16">
            <a:extLst>
              <a:ext uri="{FF2B5EF4-FFF2-40B4-BE49-F238E27FC236}">
                <a16:creationId xmlns:a16="http://schemas.microsoft.com/office/drawing/2014/main" id="{EDD5DC7D-4A6E-4025-927B-0C0CC705AF7F}"/>
              </a:ext>
            </a:extLst>
          </p:cNvPr>
          <p:cNvSpPr txBox="1"/>
          <p:nvPr/>
        </p:nvSpPr>
        <p:spPr>
          <a:xfrm>
            <a:off x="998011" y="1959288"/>
            <a:ext cx="1266931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000" b="0" i="0" u="none" strike="noStrike" dirty="0">
                <a:solidFill>
                  <a:srgbClr val="17591C"/>
                </a:solidFill>
                <a:effectLst/>
                <a:latin typeface="Abadi" panose="020B0604020104020204" pitchFamily="34" charset="0"/>
              </a:rPr>
              <a:t>A pesquisa foi conduzida via PubMed, Medline, CINAHL,</a:t>
            </a:r>
            <a:endParaRPr lang="pt-BR" sz="1000" dirty="0">
              <a:solidFill>
                <a:srgbClr val="17591C"/>
              </a:solidFill>
              <a:effectLst/>
              <a:latin typeface="Abadi" panose="020B0604020104020204" pitchFamily="34" charset="0"/>
            </a:endParaRPr>
          </a:p>
          <a:p>
            <a:r>
              <a:rPr lang="pt-BR" sz="1000" b="0" i="0" u="none" strike="noStrike" dirty="0">
                <a:solidFill>
                  <a:srgbClr val="17591C"/>
                </a:solidFill>
                <a:effectLst/>
                <a:latin typeface="Abadi" panose="020B0604020104020204" pitchFamily="34" charset="0"/>
              </a:rPr>
              <a:t>LILACS, Embase, Cochrane Library, Scopus, Web of Science, ProQuest, Google Scholar, e literatura cinzenta.</a:t>
            </a:r>
            <a:endParaRPr lang="pt-BR" sz="1000" dirty="0">
              <a:solidFill>
                <a:srgbClr val="17591C"/>
              </a:solidFill>
              <a:effectLst/>
              <a:latin typeface="Abadi" panose="020B0604020104020204" pitchFamily="34" charset="0"/>
            </a:endParaRPr>
          </a:p>
        </p:txBody>
      </p:sp>
      <p:sp>
        <p:nvSpPr>
          <p:cNvPr id="19" name="CaixaDeTexto 18">
            <a:extLst>
              <a:ext uri="{FF2B5EF4-FFF2-40B4-BE49-F238E27FC236}">
                <a16:creationId xmlns:a16="http://schemas.microsoft.com/office/drawing/2014/main" id="{1848A14D-1D4C-4314-B577-937B897CB795}"/>
              </a:ext>
            </a:extLst>
          </p:cNvPr>
          <p:cNvSpPr txBox="1"/>
          <p:nvPr/>
        </p:nvSpPr>
        <p:spPr>
          <a:xfrm>
            <a:off x="-44953" y="3671248"/>
            <a:ext cx="1823746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000" b="0" i="0" u="none" strike="noStrike" dirty="0">
                <a:solidFill>
                  <a:srgbClr val="17591C"/>
                </a:solidFill>
                <a:effectLst/>
              </a:rPr>
              <a:t>Ensaios clínicos e estudos comparativos observacionais foram incluídos.</a:t>
            </a:r>
            <a:endParaRPr lang="pt-BR" sz="1000" dirty="0"/>
          </a:p>
        </p:txBody>
      </p:sp>
      <p:sp>
        <p:nvSpPr>
          <p:cNvPr id="21" name="CaixaDeTexto 20">
            <a:extLst>
              <a:ext uri="{FF2B5EF4-FFF2-40B4-BE49-F238E27FC236}">
                <a16:creationId xmlns:a16="http://schemas.microsoft.com/office/drawing/2014/main" id="{0037BE90-22FC-42C1-B1C3-180F1A2A05CF}"/>
              </a:ext>
            </a:extLst>
          </p:cNvPr>
          <p:cNvSpPr txBox="1"/>
          <p:nvPr/>
        </p:nvSpPr>
        <p:spPr>
          <a:xfrm>
            <a:off x="0" y="1073582"/>
            <a:ext cx="237189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000" b="0" dirty="0">
                <a:solidFill>
                  <a:srgbClr val="17591C"/>
                </a:solidFill>
                <a:latin typeface="Abadi" panose="020B0604020104020204" pitchFamily="34" charset="0"/>
              </a:rPr>
              <a:t>A</a:t>
            </a:r>
            <a:r>
              <a:rPr lang="pt-BR" sz="1000" b="0" i="0" u="none" strike="noStrike" dirty="0">
                <a:solidFill>
                  <a:srgbClr val="17591C"/>
                </a:solidFill>
                <a:effectLst/>
                <a:latin typeface="Abadi" panose="020B0604020104020204" pitchFamily="34" charset="0"/>
              </a:rPr>
              <a:t>nalisar os efeitos da utilização contínua do gluconato de clorexidina (CHG) para higiene das mãos através de uma revisão sistemática da literatura.</a:t>
            </a:r>
            <a:endParaRPr lang="pt-BR" sz="1000" dirty="0">
              <a:solidFill>
                <a:srgbClr val="17591C"/>
              </a:solidFill>
              <a:effectLst/>
              <a:latin typeface="Abadi" panose="020B0604020104020204" pitchFamily="34" charset="0"/>
            </a:endParaRPr>
          </a:p>
        </p:txBody>
      </p:sp>
      <p:pic>
        <p:nvPicPr>
          <p:cNvPr id="25" name="Imagem 24">
            <a:extLst>
              <a:ext uri="{FF2B5EF4-FFF2-40B4-BE49-F238E27FC236}">
                <a16:creationId xmlns:a16="http://schemas.microsoft.com/office/drawing/2014/main" id="{D1179E10-B7C3-4491-856E-24A7FC8333A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380278" y="1422257"/>
            <a:ext cx="971550" cy="990600"/>
          </a:xfrm>
          <a:prstGeom prst="rect">
            <a:avLst/>
          </a:prstGeom>
        </p:spPr>
      </p:pic>
      <p:sp>
        <p:nvSpPr>
          <p:cNvPr id="29" name="CaixaDeTexto 28">
            <a:extLst>
              <a:ext uri="{FF2B5EF4-FFF2-40B4-BE49-F238E27FC236}">
                <a16:creationId xmlns:a16="http://schemas.microsoft.com/office/drawing/2014/main" id="{00209A33-8AAC-4526-BD48-DAE632A1F355}"/>
              </a:ext>
            </a:extLst>
          </p:cNvPr>
          <p:cNvSpPr txBox="1"/>
          <p:nvPr/>
        </p:nvSpPr>
        <p:spPr>
          <a:xfrm>
            <a:off x="3546160" y="1280235"/>
            <a:ext cx="1721167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200" b="0" i="0" u="none" strike="noStrike" dirty="0">
                <a:solidFill>
                  <a:srgbClr val="17591C"/>
                </a:solidFill>
                <a:effectLst/>
                <a:latin typeface="Abadi" panose="020B0604020104020204" pitchFamily="34" charset="0"/>
              </a:rPr>
              <a:t>Para</a:t>
            </a:r>
            <a:r>
              <a:rPr lang="pt-BR" sz="1200" dirty="0">
                <a:solidFill>
                  <a:srgbClr val="17591C"/>
                </a:solidFill>
                <a:latin typeface="Abadi" panose="020B0604020104020204" pitchFamily="34" charset="0"/>
              </a:rPr>
              <a:t> </a:t>
            </a:r>
            <a:r>
              <a:rPr lang="pt-BR" sz="1200" b="0" i="0" u="none" strike="noStrike" dirty="0">
                <a:solidFill>
                  <a:srgbClr val="17591C"/>
                </a:solidFill>
                <a:effectLst/>
                <a:latin typeface="Abadi" panose="020B0604020104020204" pitchFamily="34" charset="0"/>
              </a:rPr>
              <a:t>avaliar os resultados, foram realizadas 3 revisões independentes.</a:t>
            </a:r>
            <a:endParaRPr lang="pt-BR" sz="1200" dirty="0">
              <a:solidFill>
                <a:srgbClr val="17591C"/>
              </a:solidFill>
              <a:effectLst/>
              <a:latin typeface="Abadi" panose="020B0604020104020204" pitchFamily="34" charset="0"/>
            </a:endParaRPr>
          </a:p>
        </p:txBody>
      </p:sp>
      <p:cxnSp>
        <p:nvCxnSpPr>
          <p:cNvPr id="34" name="Conector de Seta Reta 33">
            <a:extLst>
              <a:ext uri="{FF2B5EF4-FFF2-40B4-BE49-F238E27FC236}">
                <a16:creationId xmlns:a16="http://schemas.microsoft.com/office/drawing/2014/main" id="{235008B2-0AB2-4009-A400-7E6A23D28A2E}"/>
              </a:ext>
            </a:extLst>
          </p:cNvPr>
          <p:cNvCxnSpPr>
            <a:cxnSpLocks/>
          </p:cNvCxnSpPr>
          <p:nvPr/>
        </p:nvCxnSpPr>
        <p:spPr>
          <a:xfrm flipH="1">
            <a:off x="3647835" y="2111232"/>
            <a:ext cx="228840" cy="4254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CaixaDeTexto 37">
            <a:extLst>
              <a:ext uri="{FF2B5EF4-FFF2-40B4-BE49-F238E27FC236}">
                <a16:creationId xmlns:a16="http://schemas.microsoft.com/office/drawing/2014/main" id="{DED635CF-0649-421E-A64B-6CB3B1DBA50B}"/>
              </a:ext>
            </a:extLst>
          </p:cNvPr>
          <p:cNvSpPr txBox="1"/>
          <p:nvPr/>
        </p:nvSpPr>
        <p:spPr>
          <a:xfrm>
            <a:off x="2065093" y="2550627"/>
            <a:ext cx="2051540" cy="861774"/>
          </a:xfrm>
          <a:prstGeom prst="rect">
            <a:avLst/>
          </a:prstGeom>
          <a:noFill/>
        </p:spPr>
        <p:txBody>
          <a:bodyPr wrap="square" numCol="1">
            <a:spAutoFit/>
          </a:bodyPr>
          <a:lstStyle/>
          <a:p>
            <a:pPr lvl="1"/>
            <a:r>
              <a:rPr lang="pt-BR" sz="1000" i="0" u="none" strike="noStrike" dirty="0">
                <a:solidFill>
                  <a:srgbClr val="000000"/>
                </a:solidFill>
                <a:effectLst/>
                <a:latin typeface="Abadi" panose="020B0604020104020204" pitchFamily="34" charset="0"/>
              </a:rPr>
              <a:t>O uso de sabonete com CHG para higiene das mãos está associado a uma redução na transmissão de HAI?</a:t>
            </a:r>
            <a:endParaRPr lang="pt-BR" sz="1000" dirty="0">
              <a:latin typeface="Abadi" panose="020B0604020104020204" pitchFamily="34" charset="0"/>
            </a:endParaRPr>
          </a:p>
        </p:txBody>
      </p:sp>
      <p:cxnSp>
        <p:nvCxnSpPr>
          <p:cNvPr id="39" name="Conector de Seta Reta 38">
            <a:extLst>
              <a:ext uri="{FF2B5EF4-FFF2-40B4-BE49-F238E27FC236}">
                <a16:creationId xmlns:a16="http://schemas.microsoft.com/office/drawing/2014/main" id="{5AB3D46A-93CF-4731-90BC-E806D05CAEE4}"/>
              </a:ext>
            </a:extLst>
          </p:cNvPr>
          <p:cNvCxnSpPr>
            <a:cxnSpLocks/>
          </p:cNvCxnSpPr>
          <p:nvPr/>
        </p:nvCxnSpPr>
        <p:spPr>
          <a:xfrm>
            <a:off x="4233994" y="2102930"/>
            <a:ext cx="0" cy="11308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CaixaDeTexto 43">
            <a:extLst>
              <a:ext uri="{FF2B5EF4-FFF2-40B4-BE49-F238E27FC236}">
                <a16:creationId xmlns:a16="http://schemas.microsoft.com/office/drawing/2014/main" id="{EBB1427C-82C9-45CE-8B7D-497DD5D51F33}"/>
              </a:ext>
            </a:extLst>
          </p:cNvPr>
          <p:cNvSpPr txBox="1"/>
          <p:nvPr/>
        </p:nvSpPr>
        <p:spPr>
          <a:xfrm>
            <a:off x="2504761" y="3396997"/>
            <a:ext cx="2514988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000" i="0" u="none" strike="noStrike" dirty="0">
                <a:solidFill>
                  <a:srgbClr val="000000"/>
                </a:solidFill>
                <a:effectLst/>
                <a:latin typeface="Abadi" panose="020B0604020104020204" pitchFamily="34" charset="0"/>
              </a:rPr>
              <a:t>O uso de sabonete com CHG está associado à seleção de microrganismos resistentes a este agente antisséptico?</a:t>
            </a:r>
            <a:endParaRPr lang="pt-BR" sz="1000" dirty="0">
              <a:latin typeface="Abadi" panose="020B0604020104020204" pitchFamily="34" charset="0"/>
            </a:endParaRPr>
          </a:p>
        </p:txBody>
      </p:sp>
      <p:cxnSp>
        <p:nvCxnSpPr>
          <p:cNvPr id="47" name="Conector de Seta Reta 46">
            <a:extLst>
              <a:ext uri="{FF2B5EF4-FFF2-40B4-BE49-F238E27FC236}">
                <a16:creationId xmlns:a16="http://schemas.microsoft.com/office/drawing/2014/main" id="{0829FA82-BE49-4984-8CA1-DDCB4DDBFBD9}"/>
              </a:ext>
            </a:extLst>
          </p:cNvPr>
          <p:cNvCxnSpPr>
            <a:cxnSpLocks/>
          </p:cNvCxnSpPr>
          <p:nvPr/>
        </p:nvCxnSpPr>
        <p:spPr>
          <a:xfrm>
            <a:off x="4526091" y="2112578"/>
            <a:ext cx="289805" cy="39072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CaixaDeTexto 51">
            <a:extLst>
              <a:ext uri="{FF2B5EF4-FFF2-40B4-BE49-F238E27FC236}">
                <a16:creationId xmlns:a16="http://schemas.microsoft.com/office/drawing/2014/main" id="{2AACC57F-EBFA-44A4-999E-9071CF20E1EF}"/>
              </a:ext>
            </a:extLst>
          </p:cNvPr>
          <p:cNvSpPr txBox="1"/>
          <p:nvPr/>
        </p:nvSpPr>
        <p:spPr>
          <a:xfrm>
            <a:off x="4406743" y="2515183"/>
            <a:ext cx="1438983" cy="8617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000" i="0" u="none" strike="noStrike" dirty="0">
                <a:solidFill>
                  <a:srgbClr val="000000"/>
                </a:solidFill>
                <a:effectLst/>
                <a:latin typeface="Abadi" panose="020B0604020104020204" pitchFamily="34" charset="0"/>
              </a:rPr>
              <a:t>O uso de sabonete com CHG está associado à ocorrência de danos na integridade da pele?</a:t>
            </a:r>
            <a:endParaRPr lang="pt-BR" sz="1000" dirty="0">
              <a:latin typeface="Abadi" panose="020B0604020104020204" pitchFamily="34" charset="0"/>
            </a:endParaRPr>
          </a:p>
        </p:txBody>
      </p:sp>
      <p:sp>
        <p:nvSpPr>
          <p:cNvPr id="53" name="Seta: Curva para Cima 52">
            <a:extLst>
              <a:ext uri="{FF2B5EF4-FFF2-40B4-BE49-F238E27FC236}">
                <a16:creationId xmlns:a16="http://schemas.microsoft.com/office/drawing/2014/main" id="{8D2D4921-8DA1-4F99-B05C-8DAAB6F6E142}"/>
              </a:ext>
            </a:extLst>
          </p:cNvPr>
          <p:cNvSpPr/>
          <p:nvPr/>
        </p:nvSpPr>
        <p:spPr>
          <a:xfrm rot="18849319">
            <a:off x="5208603" y="2638861"/>
            <a:ext cx="2111063" cy="1220491"/>
          </a:xfrm>
          <a:prstGeom prst="curvedUpArrow">
            <a:avLst>
              <a:gd name="adj1" fmla="val 25000"/>
              <a:gd name="adj2" fmla="val 50000"/>
              <a:gd name="adj3" fmla="val 2235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55" name="CaixaDeTexto 54">
            <a:extLst>
              <a:ext uri="{FF2B5EF4-FFF2-40B4-BE49-F238E27FC236}">
                <a16:creationId xmlns:a16="http://schemas.microsoft.com/office/drawing/2014/main" id="{10DC5245-B60F-4520-99F0-B278ACA40952}"/>
              </a:ext>
            </a:extLst>
          </p:cNvPr>
          <p:cNvSpPr txBox="1"/>
          <p:nvPr/>
        </p:nvSpPr>
        <p:spPr>
          <a:xfrm>
            <a:off x="5121995" y="1152197"/>
            <a:ext cx="3890504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200" b="0" i="0" dirty="0">
                <a:solidFill>
                  <a:srgbClr val="505050"/>
                </a:solidFill>
                <a:effectLst/>
                <a:latin typeface="Helvetica" panose="020B0604020202020204" pitchFamily="34" charset="0"/>
              </a:rPr>
              <a:t>Os estudos não mostraram diferença significativa nas taxas de HAI ao usar CHG para Higiene das mãos. Entre 13 estudos, 10 sugeriram uma associação com o uso e tolerância ao CHG. O uso de CHG foi associado a eventos de reação cutânea.</a:t>
            </a:r>
            <a:endParaRPr lang="pt-BR" sz="1200" dirty="0"/>
          </a:p>
        </p:txBody>
      </p:sp>
      <p:pic>
        <p:nvPicPr>
          <p:cNvPr id="57" name="Imagem 56">
            <a:extLst>
              <a:ext uri="{FF2B5EF4-FFF2-40B4-BE49-F238E27FC236}">
                <a16:creationId xmlns:a16="http://schemas.microsoft.com/office/drawing/2014/main" id="{A028DDD7-BB5C-49E4-8502-D33D376A31A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437247" y="3707828"/>
            <a:ext cx="1295400" cy="580555"/>
          </a:xfrm>
          <a:prstGeom prst="rect">
            <a:avLst/>
          </a:prstGeom>
        </p:spPr>
      </p:pic>
      <p:pic>
        <p:nvPicPr>
          <p:cNvPr id="13" name="Espaço Reservado para Imagem 12" descr="Logotipo&#10;&#10;Descrição gerada automaticamente">
            <a:extLst>
              <a:ext uri="{FF2B5EF4-FFF2-40B4-BE49-F238E27FC236}">
                <a16:creationId xmlns:a16="http://schemas.microsoft.com/office/drawing/2014/main" id="{5F011E8B-7C8C-48A6-AEEF-D2B19A05FF66}"/>
              </a:ext>
            </a:extLst>
          </p:cNvPr>
          <p:cNvPicPr>
            <a:picLocks noGrp="1" noChangeAspect="1"/>
          </p:cNvPicPr>
          <p:nvPr>
            <p:ph type="pic" sz="quarter" idx="23"/>
          </p:nvPr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25" r="7025"/>
          <a:stretch>
            <a:fillRect/>
          </a:stretch>
        </p:blipFill>
        <p:spPr>
          <a:xfrm>
            <a:off x="607523" y="4582547"/>
            <a:ext cx="431800" cy="438426"/>
          </a:xfrm>
        </p:spPr>
      </p:pic>
    </p:spTree>
    <p:extLst>
      <p:ext uri="{BB962C8B-B14F-4D97-AF65-F5344CB8AC3E}">
        <p14:creationId xmlns:p14="http://schemas.microsoft.com/office/powerpoint/2010/main" val="3382924775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a">
  <a:themeElements>
    <a:clrScheme name="Galeria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eria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eria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03F462C81B4CA4089CDB375C6F04451" ma:contentTypeVersion="13" ma:contentTypeDescription="Create a new document." ma:contentTypeScope="" ma:versionID="4eee17a48324ef3a8839ded83eb7de38">
  <xsd:schema xmlns:xsd="http://www.w3.org/2001/XMLSchema" xmlns:xs="http://www.w3.org/2001/XMLSchema" xmlns:p="http://schemas.microsoft.com/office/2006/metadata/properties" xmlns:ns3="bcd1ee4d-0a03-4459-8227-1729d7e061bd" xmlns:ns4="69a629a4-d0d4-49a2-bb4f-4472faa1e085" targetNamespace="http://schemas.microsoft.com/office/2006/metadata/properties" ma:root="true" ma:fieldsID="e7a6086a60396f1d785e83d39353bd74" ns3:_="" ns4:_="">
    <xsd:import namespace="bcd1ee4d-0a03-4459-8227-1729d7e061bd"/>
    <xsd:import namespace="69a629a4-d0d4-49a2-bb4f-4472faa1e085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d1ee4d-0a03-4459-8227-1729d7e061b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internalName="MediaServiceLocation" ma:readOnly="true">
      <xsd:simpleType>
        <xsd:restriction base="dms:Text"/>
      </xsd:simpleType>
    </xsd:element>
    <xsd:element name="MediaServiceOCR" ma:index="16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9a629a4-d0d4-49a2-bb4f-4472faa1e085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5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92590EA-0C5B-4498-8275-4BA46B0A58E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A7137FC-9D71-44E6-A5E9-F8E9B717AA1D}">
  <ds:schemaRefs>
    <ds:schemaRef ds:uri="http://purl.org/dc/elements/1.1/"/>
    <ds:schemaRef ds:uri="http://schemas.microsoft.com/office/2006/metadata/properties"/>
    <ds:schemaRef ds:uri="bcd1ee4d-0a03-4459-8227-1729d7e061bd"/>
    <ds:schemaRef ds:uri="69a629a4-d0d4-49a2-bb4f-4472faa1e085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D452E5B6-66F6-4CFC-8201-64FEC47FE63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cd1ee4d-0a03-4459-8227-1729d7e061bd"/>
    <ds:schemaRef ds:uri="69a629a4-d0d4-49a2-bb4f-4472faa1e08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0</TotalTime>
  <Words>257</Words>
  <Application>Microsoft Office PowerPoint</Application>
  <PresentationFormat>Apresentação na tela (16:9)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7" baseType="lpstr">
      <vt:lpstr>Abadi</vt:lpstr>
      <vt:lpstr>Arial</vt:lpstr>
      <vt:lpstr>Calibri</vt:lpstr>
      <vt:lpstr>Gill Sans MT</vt:lpstr>
      <vt:lpstr>Helvetica</vt:lpstr>
      <vt:lpstr>Galeria</vt:lpstr>
      <vt:lpstr>Devido ao  potencial risco de seleção de mutantes portadores de genes para resistência  a CHG e antibióticos, é aconselhável reservar o uso de CHG para outros fins que não higiene das mãos.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cp:lastPrinted>2018-07-23T12:36:44Z</cp:lastPrinted>
  <dcterms:created xsi:type="dcterms:W3CDTF">2018-05-29T20:11:58Z</dcterms:created>
  <dcterms:modified xsi:type="dcterms:W3CDTF">2021-11-25T01:19:03Z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549ac42a-3eb4-4074-b885-aea26bd6241e_Enabled">
    <vt:lpwstr>true</vt:lpwstr>
  </property>
  <property fmtid="{D5CDD505-2E9C-101B-9397-08002B2CF9AE}" pid="3" name="MSIP_Label_549ac42a-3eb4-4074-b885-aea26bd6241e_SetDate">
    <vt:lpwstr>2021-03-25T14:17:05Z</vt:lpwstr>
  </property>
  <property fmtid="{D5CDD505-2E9C-101B-9397-08002B2CF9AE}" pid="4" name="MSIP_Label_549ac42a-3eb4-4074-b885-aea26bd6241e_Method">
    <vt:lpwstr>Standard</vt:lpwstr>
  </property>
  <property fmtid="{D5CDD505-2E9C-101B-9397-08002B2CF9AE}" pid="5" name="MSIP_Label_549ac42a-3eb4-4074-b885-aea26bd6241e_Name">
    <vt:lpwstr>General Business</vt:lpwstr>
  </property>
  <property fmtid="{D5CDD505-2E9C-101B-9397-08002B2CF9AE}" pid="6" name="MSIP_Label_549ac42a-3eb4-4074-b885-aea26bd6241e_SiteId">
    <vt:lpwstr>9274ee3f-9425-4109-a27f-9fb15c10675d</vt:lpwstr>
  </property>
  <property fmtid="{D5CDD505-2E9C-101B-9397-08002B2CF9AE}" pid="7" name="MSIP_Label_549ac42a-3eb4-4074-b885-aea26bd6241e_ActionId">
    <vt:lpwstr>bf2387a5-b0f2-4910-8ffa-977b1bf672cb</vt:lpwstr>
  </property>
  <property fmtid="{D5CDD505-2E9C-101B-9397-08002B2CF9AE}" pid="8" name="MSIP_Label_549ac42a-3eb4-4074-b885-aea26bd6241e_ContentBits">
    <vt:lpwstr>0</vt:lpwstr>
  </property>
  <property fmtid="{D5CDD505-2E9C-101B-9397-08002B2CF9AE}" pid="9" name="ContentTypeId">
    <vt:lpwstr>0x010100103F462C81B4CA4089CDB375C6F04451</vt:lpwstr>
  </property>
</Properties>
</file>