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37"/>
  </p:notesMasterIdLst>
  <p:sldIdLst>
    <p:sldId id="256" r:id="rId2"/>
    <p:sldId id="287" r:id="rId3"/>
    <p:sldId id="288" r:id="rId4"/>
    <p:sldId id="297" r:id="rId5"/>
    <p:sldId id="343" r:id="rId6"/>
    <p:sldId id="307" r:id="rId7"/>
    <p:sldId id="339" r:id="rId8"/>
    <p:sldId id="340" r:id="rId9"/>
    <p:sldId id="354" r:id="rId10"/>
    <p:sldId id="362" r:id="rId11"/>
    <p:sldId id="331" r:id="rId12"/>
    <p:sldId id="333" r:id="rId13"/>
    <p:sldId id="304" r:id="rId14"/>
    <p:sldId id="355" r:id="rId15"/>
    <p:sldId id="363" r:id="rId16"/>
    <p:sldId id="356" r:id="rId17"/>
    <p:sldId id="357" r:id="rId18"/>
    <p:sldId id="313" r:id="rId19"/>
    <p:sldId id="314" r:id="rId20"/>
    <p:sldId id="327" r:id="rId21"/>
    <p:sldId id="329" r:id="rId22"/>
    <p:sldId id="330" r:id="rId23"/>
    <p:sldId id="344" r:id="rId24"/>
    <p:sldId id="318" r:id="rId25"/>
    <p:sldId id="359" r:id="rId26"/>
    <p:sldId id="360" r:id="rId27"/>
    <p:sldId id="361" r:id="rId28"/>
    <p:sldId id="364" r:id="rId29"/>
    <p:sldId id="319" r:id="rId30"/>
    <p:sldId id="320" r:id="rId31"/>
    <p:sldId id="335" r:id="rId32"/>
    <p:sldId id="336" r:id="rId33"/>
    <p:sldId id="337" r:id="rId34"/>
    <p:sldId id="294" r:id="rId35"/>
    <p:sldId id="295" r:id="rId3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65"/>
    <a:srgbClr val="FF6600"/>
    <a:srgbClr val="99FF66"/>
    <a:srgbClr val="661302"/>
    <a:srgbClr val="782C2A"/>
    <a:srgbClr val="2A0000"/>
    <a:srgbClr val="33CC33"/>
    <a:srgbClr val="FF8BA1"/>
    <a:srgbClr val="66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87D349B-E23D-4F58-89F5-7D22BB63001F}">
  <a:tblStyle styleId="{E87D349B-E23D-4F58-89F5-7D22BB63001F}" styleName="Table_0">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91C8D840-AEB8-404D-8919-C4E563DE7445}" styleName="Table_1">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71" autoAdjust="0"/>
  </p:normalViewPr>
  <p:slideViewPr>
    <p:cSldViewPr>
      <p:cViewPr varScale="1">
        <p:scale>
          <a:sx n="93" d="100"/>
          <a:sy n="93" d="100"/>
        </p:scale>
        <p:origin x="73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315367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487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1"/>
            <a:ext cx="7772400" cy="1102519"/>
          </a:xfrm>
        </p:spPr>
        <p:txBody>
          <a:bodyPr/>
          <a:lstStyle/>
          <a:p>
            <a:r>
              <a:rPr lang="pt-BR"/>
              <a:t>Clique para editar o estilo do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3"/>
            <a:ext cx="2057400" cy="3290888"/>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154783"/>
            <a:ext cx="6019800" cy="3290888"/>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5" y="204787"/>
            <a:ext cx="3008313" cy="871538"/>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379072B-B782-475E-90A9-17174874DA2B}" type="datetimeFigureOut">
              <a:rPr lang="pt-BR" smtClean="0"/>
              <a:pPr/>
              <a:t>18/08/2017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pPr>
              <a:spcBef>
                <a:spcPts val="0"/>
              </a:spcBef>
              <a:buNone/>
            </a:pPr>
            <a:fld id="{00000000-1234-1234-1234-123412341234}" type="slidenum">
              <a:rPr lang="pt-BR" smtClean="0"/>
              <a:pPr>
                <a:spcBef>
                  <a:spcPts val="0"/>
                </a:spcBef>
                <a:buNone/>
              </a:pPr>
              <a:t>‹nº›</a:t>
            </a:fld>
            <a:endParaRPr lang="pt-B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79072B-B782-475E-90A9-17174874DA2B}" type="datetimeFigureOut">
              <a:rPr lang="pt-BR" smtClean="0"/>
              <a:pPr/>
              <a:t>18/08/2017</a:t>
            </a:fld>
            <a:endParaRPr lang="pt-B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spcBef>
                <a:spcPts val="0"/>
              </a:spcBef>
              <a:buNone/>
            </a:pPr>
            <a:fld id="{00000000-1234-1234-1234-123412341234}" type="slidenum">
              <a:rPr lang="pt-BR" smtClean="0"/>
              <a:pPr>
                <a:spcBef>
                  <a:spcPts val="0"/>
                </a:spcBef>
                <a:buNone/>
              </a:pPr>
              <a:t>‹nº›</a:t>
            </a:fld>
            <a:endParaRPr lang="pt-B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hyperlink" Target="Glove_Use_Information_Leaflet.pdf" TargetMode="External"/><Relationship Id="rId2" Type="http://schemas.openxmlformats.org/officeDocument/2006/relationships/hyperlink" Target="Conhecimento%20da%20equipe%20de%20enfermagem%20acerca%20do%20uso%20de%20luvas%20no%20contexto%20hospitalar.pdf"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slide" Target="slide12.xml"/><Relationship Id="rId4" Type="http://schemas.openxmlformats.org/officeDocument/2006/relationships/hyperlink" Target="Recomenda&#231;&#245;es%20sobre%20o%20uso%20de%20luvas%20em%20servi&#231;os%20de%20sa&#250;de.pd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13.gif"/><Relationship Id="rId5" Type="http://schemas.microsoft.com/office/2007/relationships/hdphoto" Target="../media/hdphoto4.wdp"/><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13.gif"/><Relationship Id="rId5" Type="http://schemas.microsoft.com/office/2007/relationships/hdphoto" Target="../media/hdphoto4.wdp"/><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3" name="Shape 43"/>
          <p:cNvSpPr txBox="1"/>
          <p:nvPr/>
        </p:nvSpPr>
        <p:spPr>
          <a:xfrm>
            <a:off x="2699792" y="843558"/>
            <a:ext cx="6216311" cy="1944216"/>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2800" dirty="0">
                <a:solidFill>
                  <a:schemeClr val="bg1"/>
                </a:solidFill>
              </a:rPr>
              <a:t>PRECAUÇÕES PARA A TRANSMISSÃO DE MICRORGANISMOS NA ATENÇÃO PRIMÁRIA EM SAÚDE </a:t>
            </a:r>
          </a:p>
        </p:txBody>
      </p:sp>
      <p:sp>
        <p:nvSpPr>
          <p:cNvPr id="2" name="Retângulo 1">
            <a:hlinkClick r:id="rId3" action="ppaction://hlinksldjump"/>
          </p:cNvPr>
          <p:cNvSpPr/>
          <p:nvPr/>
        </p:nvSpPr>
        <p:spPr>
          <a:xfrm>
            <a:off x="7776488" y="3795886"/>
            <a:ext cx="1188000" cy="288032"/>
          </a:xfrm>
          <a:prstGeom prst="rect">
            <a:avLst/>
          </a:prstGeom>
          <a:solidFill>
            <a:schemeClr val="tx2">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pt-BR" dirty="0">
                <a:solidFill>
                  <a:schemeClr val="tx1"/>
                </a:solidFill>
              </a:rPr>
              <a:t>entrar</a:t>
            </a:r>
          </a:p>
        </p:txBody>
      </p:sp>
      <p:pic>
        <p:nvPicPr>
          <p:cNvPr id="11" name="Picture 2"/>
          <p:cNvPicPr>
            <a:picLocks noChangeAspect="1" noChangeArrowheads="1"/>
          </p:cNvPicPr>
          <p:nvPr/>
        </p:nvPicPr>
        <p:blipFill>
          <a:blip r:embed="rId4"/>
          <a:srcRect l="19372" t="6720" r="60783" b="81520"/>
          <a:stretch>
            <a:fillRect/>
          </a:stretch>
        </p:blipFill>
        <p:spPr bwMode="auto">
          <a:xfrm>
            <a:off x="7668344" y="4568077"/>
            <a:ext cx="1296144" cy="432048"/>
          </a:xfrm>
          <a:prstGeom prst="rect">
            <a:avLst/>
          </a:prstGeom>
          <a:noFill/>
          <a:ln w="9525">
            <a:noFill/>
            <a:miter lim="800000"/>
            <a:headEnd/>
            <a:tailEnd/>
          </a:ln>
        </p:spPr>
      </p:pic>
      <p:pic>
        <p:nvPicPr>
          <p:cNvPr id="4" name="Imagem 3"/>
          <p:cNvPicPr>
            <a:picLocks noChangeAspect="1"/>
          </p:cNvPicPr>
          <p:nvPr/>
        </p:nvPicPr>
        <p:blipFill>
          <a:blip r:embed="rId5"/>
          <a:stretch>
            <a:fillRect/>
          </a:stretch>
        </p:blipFill>
        <p:spPr>
          <a:xfrm>
            <a:off x="3734595" y="4507422"/>
            <a:ext cx="683710" cy="590340"/>
          </a:xfrm>
          <a:prstGeom prst="rect">
            <a:avLst/>
          </a:prstGeom>
        </p:spPr>
      </p:pic>
      <p:pic>
        <p:nvPicPr>
          <p:cNvPr id="5" name="Imagem 4"/>
          <p:cNvPicPr>
            <a:picLocks noChangeAspect="1"/>
          </p:cNvPicPr>
          <p:nvPr/>
        </p:nvPicPr>
        <p:blipFill>
          <a:blip r:embed="rId6"/>
          <a:stretch>
            <a:fillRect/>
          </a:stretch>
        </p:blipFill>
        <p:spPr>
          <a:xfrm>
            <a:off x="4716016" y="4610166"/>
            <a:ext cx="2706859" cy="341406"/>
          </a:xfrm>
          <a:prstGeom prst="rect">
            <a:avLst/>
          </a:prstGeom>
        </p:spPr>
      </p:pic>
      <p:pic>
        <p:nvPicPr>
          <p:cNvPr id="6" name="Imagem 5"/>
          <p:cNvPicPr>
            <a:picLocks noChangeAspect="1"/>
          </p:cNvPicPr>
          <p:nvPr/>
        </p:nvPicPr>
        <p:blipFill>
          <a:blip r:embed="rId7"/>
          <a:stretch>
            <a:fillRect/>
          </a:stretch>
        </p:blipFill>
        <p:spPr>
          <a:xfrm>
            <a:off x="250674" y="4456736"/>
            <a:ext cx="1032469" cy="591172"/>
          </a:xfrm>
          <a:prstGeom prst="rect">
            <a:avLst/>
          </a:prstGeom>
        </p:spPr>
      </p:pic>
      <p:pic>
        <p:nvPicPr>
          <p:cNvPr id="7" name="Imagem 6"/>
          <p:cNvPicPr>
            <a:picLocks noChangeAspect="1"/>
          </p:cNvPicPr>
          <p:nvPr/>
        </p:nvPicPr>
        <p:blipFill>
          <a:blip r:embed="rId8"/>
          <a:stretch>
            <a:fillRect/>
          </a:stretch>
        </p:blipFill>
        <p:spPr>
          <a:xfrm>
            <a:off x="1760550" y="4484443"/>
            <a:ext cx="1639966" cy="548100"/>
          </a:xfrm>
          <a:prstGeom prst="rect">
            <a:avLst/>
          </a:prstGeom>
        </p:spPr>
      </p:pic>
      <p:cxnSp>
        <p:nvCxnSpPr>
          <p:cNvPr id="9" name="Conector reto 8"/>
          <p:cNvCxnSpPr/>
          <p:nvPr/>
        </p:nvCxnSpPr>
        <p:spPr>
          <a:xfrm>
            <a:off x="107504" y="4443194"/>
            <a:ext cx="8899547"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2699792" y="3435846"/>
            <a:ext cx="3108155" cy="576064"/>
          </a:xfrm>
          <a:prstGeom prst="rect">
            <a:avLst/>
          </a:prstGeom>
          <a:solidFill>
            <a:schemeClr val="accent6">
              <a:lumMod val="75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rPr>
              <a:t>USO DE LUVAS</a:t>
            </a:r>
          </a:p>
        </p:txBody>
      </p:sp>
      <p:sp>
        <p:nvSpPr>
          <p:cNvPr id="8" name="AutoShape 2" descr="Resultado de imagem para perfurocorta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AutoShape 4" descr="Resultado de imagem para perfurocortan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6" descr="Resultado de imagem para perfurocortan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8" descr="Resultado de imagem para perfurocortan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2" descr="Resultado de imagem para health and safety glov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2" descr="blob:https://web.whatsapp.com/bbbec62b-48d4-49fe-b1c1-3a869b53371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5" descr="blob:https://web.whatsapp.com/5097cb80-e8d9-4e0b-9b90-dcc31bfdc31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7" name="Imagem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086" y="735735"/>
            <a:ext cx="2078674" cy="3123691"/>
          </a:xfrm>
          <a:prstGeom prst="rect">
            <a:avLst/>
          </a:prstGeom>
          <a:effectLst>
            <a:outerShdw blurRad="63500" sx="102000" sy="102000" algn="ctr" rotWithShape="0">
              <a:prstClr val="black">
                <a:alpha val="40000"/>
              </a:prstClr>
            </a:outerShdw>
            <a:softEdge rad="0"/>
          </a:effec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2"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16" name="Retângulo 15"/>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17" name="Retângulo 16"/>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8" name="Retângulo 17"/>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1" name="Retângulo 20"/>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6" name="Retângulo 25"/>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2" name="Retângulo 31"/>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3" name="Retângulo 32"/>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4" name="Retângulo 33"/>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6" name="Retângulo 35"/>
          <p:cNvSpPr/>
          <p:nvPr/>
        </p:nvSpPr>
        <p:spPr>
          <a:xfrm>
            <a:off x="1619672" y="1131590"/>
            <a:ext cx="6624736" cy="387798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dirty="0"/>
              <a:t>O uso de luvas quando não indicado representa um gasto desnecessário de recursos, sem que efetivamente haja uma redução na transmissão de microrganismos. </a:t>
            </a:r>
          </a:p>
          <a:p>
            <a:r>
              <a:rPr lang="pt-BR" dirty="0"/>
              <a:t>Pode também resultar em oportunidades perdidas para a higiene das mãos e contaminação do ambiente em torno do usuário (quando tocado por mãos enluvadas contaminadas). </a:t>
            </a:r>
          </a:p>
          <a:p>
            <a:pPr algn="ctr"/>
            <a:r>
              <a:rPr lang="pt-BR" dirty="0"/>
              <a:t>As situações em que o seu uso </a:t>
            </a:r>
            <a:r>
              <a:rPr lang="pt-BR" b="1" dirty="0"/>
              <a:t>NÃO</a:t>
            </a:r>
            <a:r>
              <a:rPr lang="pt-BR" dirty="0"/>
              <a:t> é indicado: </a:t>
            </a:r>
          </a:p>
          <a:p>
            <a:pPr algn="ctr"/>
            <a:endParaRPr lang="pt-BR" sz="800" dirty="0"/>
          </a:p>
          <a:p>
            <a:pPr marL="285750" lvl="0" indent="-285750">
              <a:buBlip>
                <a:blip r:embed="rId4"/>
              </a:buBlip>
            </a:pPr>
            <a:r>
              <a:rPr lang="pt-BR" dirty="0"/>
              <a:t>Aferição de pressão arterial (PA), pulso e temperatura</a:t>
            </a:r>
          </a:p>
          <a:p>
            <a:pPr marL="285750" lvl="0" indent="-285750">
              <a:buBlip>
                <a:blip r:embed="rId4"/>
              </a:buBlip>
            </a:pPr>
            <a:r>
              <a:rPr lang="pt-BR" dirty="0"/>
              <a:t>Realização de injeções intramuscular (IM) e subcutânea (SC)</a:t>
            </a:r>
          </a:p>
          <a:p>
            <a:pPr marL="285750" lvl="0" indent="-285750">
              <a:buBlip>
                <a:blip r:embed="rId4"/>
              </a:buBlip>
            </a:pPr>
            <a:r>
              <a:rPr lang="pt-BR" dirty="0"/>
              <a:t>Transporte de paciente</a:t>
            </a:r>
          </a:p>
          <a:p>
            <a:pPr marL="285750" lvl="0" indent="-285750">
              <a:buBlip>
                <a:blip r:embed="rId4"/>
              </a:buBlip>
            </a:pPr>
            <a:r>
              <a:rPr lang="pt-BR" dirty="0"/>
              <a:t>Cuidado com olhos e ouvidos, sem presença de secreção</a:t>
            </a:r>
          </a:p>
          <a:p>
            <a:pPr marL="285750" lvl="0" indent="-285750">
              <a:buBlip>
                <a:blip r:embed="rId4"/>
              </a:buBlip>
            </a:pPr>
            <a:r>
              <a:rPr lang="pt-BR" dirty="0"/>
              <a:t>Manipulação de linha vascular sem presença de sangue</a:t>
            </a:r>
          </a:p>
          <a:p>
            <a:pPr marL="285750" lvl="0" indent="-285750">
              <a:buBlip>
                <a:blip r:embed="rId4"/>
              </a:buBlip>
            </a:pPr>
            <a:r>
              <a:rPr lang="pt-BR" dirty="0"/>
              <a:t>Ao usar telefone</a:t>
            </a:r>
          </a:p>
          <a:p>
            <a:pPr marL="285750" lvl="0" indent="-285750">
              <a:buBlip>
                <a:blip r:embed="rId4"/>
              </a:buBlip>
            </a:pPr>
            <a:r>
              <a:rPr lang="pt-BR" dirty="0"/>
              <a:t>Anotar no prontuário</a:t>
            </a:r>
          </a:p>
          <a:p>
            <a:pPr marL="285750" lvl="0" indent="-285750">
              <a:buBlip>
                <a:blip r:embed="rId4"/>
              </a:buBlip>
            </a:pPr>
            <a:r>
              <a:rPr lang="pt-BR" dirty="0"/>
              <a:t>Administração de medicação por via oral (VO)</a:t>
            </a:r>
          </a:p>
          <a:p>
            <a:pPr marL="285750" lvl="0" indent="-285750">
              <a:buBlip>
                <a:blip r:embed="rId4"/>
              </a:buBlip>
            </a:pPr>
            <a:r>
              <a:rPr lang="pt-BR" dirty="0"/>
              <a:t>Administração de </a:t>
            </a:r>
            <a:r>
              <a:rPr lang="pt-BR" dirty="0" err="1"/>
              <a:t>oxigenoterapia</a:t>
            </a:r>
            <a:r>
              <a:rPr lang="pt-BR" dirty="0"/>
              <a:t> não invasiva</a:t>
            </a:r>
          </a:p>
          <a:p>
            <a:pPr marL="285750" lvl="0" indent="-285750">
              <a:buBlip>
                <a:blip r:embed="rId4"/>
              </a:buBlip>
            </a:pPr>
            <a:r>
              <a:rPr lang="pt-BR" dirty="0"/>
              <a:t>Substituição de roupa de cama ou lençol de papel, sem presença de matéria orgânica</a:t>
            </a:r>
          </a:p>
        </p:txBody>
      </p:sp>
    </p:spTree>
    <p:extLst>
      <p:ext uri="{BB962C8B-B14F-4D97-AF65-F5344CB8AC3E}">
        <p14:creationId xmlns:p14="http://schemas.microsoft.com/office/powerpoint/2010/main" val="39058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1475656" y="1203598"/>
            <a:ext cx="7128792" cy="615553"/>
          </a:xfrm>
          <a:prstGeom prst="rect">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pt-BR" sz="1600" b="1" dirty="0">
                <a:solidFill>
                  <a:schemeClr val="tx2">
                    <a:lumMod val="75000"/>
                  </a:schemeClr>
                </a:solidFill>
              </a:rPr>
              <a:t>Caso necessite ou tenha interesse em aprofundar o conhecimento sobre o tema consulte a bibliografia disponível. </a:t>
            </a:r>
            <a:r>
              <a:rPr lang="pt-BR" sz="1800" b="1" dirty="0">
                <a:solidFill>
                  <a:schemeClr val="tx2">
                    <a:lumMod val="75000"/>
                  </a:schemeClr>
                </a:solidFill>
              </a:rPr>
              <a:t> </a:t>
            </a:r>
          </a:p>
        </p:txBody>
      </p:sp>
      <p:sp>
        <p:nvSpPr>
          <p:cNvPr id="22" name="Retângulo 21"/>
          <p:cNvSpPr/>
          <p:nvPr/>
        </p:nvSpPr>
        <p:spPr>
          <a:xfrm>
            <a:off x="1475656" y="1923678"/>
            <a:ext cx="7127992" cy="2537618"/>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369888" algn="just">
              <a:lnSpc>
                <a:spcPct val="115000"/>
              </a:lnSpc>
              <a:buClr>
                <a:srgbClr val="1C4587"/>
              </a:buClr>
              <a:buSzPct val="100000"/>
            </a:pPr>
            <a:endParaRPr lang="en-US" sz="900" dirty="0">
              <a:solidFill>
                <a:srgbClr val="1C4587"/>
              </a:solidFill>
            </a:endParaRPr>
          </a:p>
          <a:p>
            <a:pPr lvl="0" algn="just">
              <a:lnSpc>
                <a:spcPct val="115000"/>
              </a:lnSpc>
              <a:buClr>
                <a:srgbClr val="1C4587"/>
              </a:buClr>
              <a:buSzPct val="100000"/>
            </a:pPr>
            <a:r>
              <a:rPr lang="pt-BR" dirty="0"/>
              <a:t>Conhecimento da equipe de enfermagem acerca do uso de </a:t>
            </a:r>
          </a:p>
          <a:p>
            <a:pPr lvl="0" algn="just">
              <a:lnSpc>
                <a:spcPct val="115000"/>
              </a:lnSpc>
              <a:buClr>
                <a:srgbClr val="1C4587"/>
              </a:buClr>
              <a:buSzPct val="100000"/>
            </a:pPr>
            <a:r>
              <a:rPr lang="pt-BR" dirty="0"/>
              <a:t>luvas no  contexto hospitalar </a:t>
            </a:r>
            <a:endParaRPr lang="en-US" dirty="0">
              <a:solidFill>
                <a:schemeClr val="accent3">
                  <a:lumMod val="50000"/>
                </a:schemeClr>
              </a:solidFill>
            </a:endParaRPr>
          </a:p>
          <a:p>
            <a:pPr marL="457200" lvl="0" indent="-369888" algn="just">
              <a:lnSpc>
                <a:spcPct val="115000"/>
              </a:lnSpc>
              <a:buClr>
                <a:srgbClr val="1C4587"/>
              </a:buClr>
              <a:buSzPct val="100000"/>
            </a:pPr>
            <a:r>
              <a:rPr lang="pt-BR" dirty="0">
                <a:hlinkClick r:id="rId2" action="ppaction://hlinkfile"/>
              </a:rPr>
              <a:t>Conhecimento da equipe de enfermagem</a:t>
            </a:r>
            <a:endParaRPr lang="en-US" dirty="0">
              <a:solidFill>
                <a:schemeClr val="accent3">
                  <a:lumMod val="50000"/>
                </a:schemeClr>
              </a:solidFill>
            </a:endParaRPr>
          </a:p>
          <a:p>
            <a:pPr marL="457200" lvl="0" indent="-369888" algn="just">
              <a:lnSpc>
                <a:spcPct val="115000"/>
              </a:lnSpc>
              <a:buClr>
                <a:srgbClr val="1C4587"/>
              </a:buClr>
              <a:buSzPct val="100000"/>
            </a:pPr>
            <a:endParaRPr lang="pt-BR" sz="1000" dirty="0">
              <a:solidFill>
                <a:schemeClr val="accent3">
                  <a:lumMod val="50000"/>
                </a:schemeClr>
              </a:solidFill>
            </a:endParaRPr>
          </a:p>
          <a:p>
            <a:r>
              <a:rPr lang="pt-BR" dirty="0" err="1"/>
              <a:t>Glove</a:t>
            </a:r>
            <a:r>
              <a:rPr lang="pt-BR" dirty="0"/>
              <a:t> Use </a:t>
            </a:r>
            <a:r>
              <a:rPr lang="pt-BR" dirty="0" err="1"/>
              <a:t>Information</a:t>
            </a:r>
            <a:r>
              <a:rPr lang="pt-BR" dirty="0"/>
              <a:t> </a:t>
            </a:r>
            <a:r>
              <a:rPr lang="pt-BR" dirty="0" err="1"/>
              <a:t>Leaflet</a:t>
            </a:r>
            <a:r>
              <a:rPr lang="pt-BR" dirty="0"/>
              <a:t> </a:t>
            </a:r>
            <a:r>
              <a:rPr lang="en-US" dirty="0">
                <a:solidFill>
                  <a:schemeClr val="accent3">
                    <a:lumMod val="50000"/>
                  </a:schemeClr>
                </a:solidFill>
              </a:rPr>
              <a:t> </a:t>
            </a:r>
            <a:endParaRPr lang="pt-BR" dirty="0">
              <a:solidFill>
                <a:schemeClr val="accent3">
                  <a:lumMod val="50000"/>
                </a:schemeClr>
              </a:solidFill>
            </a:endParaRPr>
          </a:p>
          <a:p>
            <a:pPr marL="457200" lvl="0" indent="-369888" algn="just">
              <a:lnSpc>
                <a:spcPct val="115000"/>
              </a:lnSpc>
              <a:buClr>
                <a:srgbClr val="1C4587"/>
              </a:buClr>
              <a:buSzPct val="100000"/>
            </a:pPr>
            <a:r>
              <a:rPr lang="en-US" dirty="0" err="1">
                <a:solidFill>
                  <a:schemeClr val="accent3">
                    <a:lumMod val="50000"/>
                  </a:schemeClr>
                </a:solidFill>
                <a:hlinkClick r:id="rId3" action="ppaction://hlinkfile"/>
              </a:rPr>
              <a:t>Glove_Use_Information_Leaflet</a:t>
            </a:r>
            <a:endParaRPr lang="en-US" dirty="0">
              <a:solidFill>
                <a:schemeClr val="accent3">
                  <a:lumMod val="50000"/>
                </a:schemeClr>
              </a:solidFill>
            </a:endParaRPr>
          </a:p>
          <a:p>
            <a:pPr marL="457200" lvl="0" indent="-369888" algn="just">
              <a:lnSpc>
                <a:spcPct val="115000"/>
              </a:lnSpc>
              <a:buClr>
                <a:srgbClr val="1C4587"/>
              </a:buClr>
              <a:buSzPct val="100000"/>
            </a:pPr>
            <a:endParaRPr lang="en-US" dirty="0">
              <a:solidFill>
                <a:schemeClr val="accent3">
                  <a:lumMod val="50000"/>
                </a:schemeClr>
              </a:solidFill>
            </a:endParaRPr>
          </a:p>
          <a:p>
            <a:pPr marL="457200" lvl="0" indent="-369888" algn="just">
              <a:lnSpc>
                <a:spcPct val="115000"/>
              </a:lnSpc>
              <a:buClr>
                <a:srgbClr val="1C4587"/>
              </a:buClr>
              <a:buSzPct val="100000"/>
            </a:pPr>
            <a:r>
              <a:rPr lang="pt-BR" dirty="0"/>
              <a:t>Recomendações sobre o uso de luvas em serviços de saúde</a:t>
            </a:r>
          </a:p>
          <a:p>
            <a:pPr marL="457200" lvl="0" indent="-369888" algn="just">
              <a:lnSpc>
                <a:spcPct val="115000"/>
              </a:lnSpc>
              <a:buClr>
                <a:srgbClr val="1C4587"/>
              </a:buClr>
              <a:buSzPct val="100000"/>
            </a:pPr>
            <a:r>
              <a:rPr lang="en-US" dirty="0" err="1">
                <a:solidFill>
                  <a:srgbClr val="1C4587"/>
                </a:solidFill>
                <a:hlinkClick r:id="rId4" action="ppaction://hlinkfile"/>
              </a:rPr>
              <a:t>Luvas</a:t>
            </a:r>
            <a:r>
              <a:rPr lang="en-US" dirty="0">
                <a:solidFill>
                  <a:srgbClr val="1C4587"/>
                </a:solidFill>
                <a:hlinkClick r:id="rId4" action="ppaction://hlinkfile"/>
              </a:rPr>
              <a:t> - CVE - 2016</a:t>
            </a:r>
            <a:endParaRPr lang="en-US" dirty="0">
              <a:solidFill>
                <a:srgbClr val="1C4587"/>
              </a:solidFill>
            </a:endParaRPr>
          </a:p>
          <a:p>
            <a:pPr marL="457200" lvl="0" indent="-369888" algn="just">
              <a:lnSpc>
                <a:spcPct val="115000"/>
              </a:lnSpc>
              <a:buClr>
                <a:srgbClr val="1C4587"/>
              </a:buClr>
              <a:buSzPct val="100000"/>
            </a:pPr>
            <a:endParaRPr lang="pt-BR" sz="900" dirty="0">
              <a:solidFill>
                <a:schemeClr val="tx2"/>
              </a:solidFill>
            </a:endParaRPr>
          </a:p>
        </p:txBody>
      </p:sp>
      <p:sp>
        <p:nvSpPr>
          <p:cNvPr id="26" name="Divisa 19">
            <a:hlinkClick r:id="rId5"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7" name="Retângulo 16"/>
          <p:cNvSpPr/>
          <p:nvPr/>
        </p:nvSpPr>
        <p:spPr>
          <a:xfrm>
            <a:off x="1619672" y="690250"/>
            <a:ext cx="1099981"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Recursos</a:t>
            </a:r>
            <a:endParaRPr lang="pt-BR" sz="1800" dirty="0">
              <a:solidFill>
                <a:schemeClr val="tx2">
                  <a:lumMod val="75000"/>
                </a:schemeClr>
              </a:solidFill>
            </a:endParaRPr>
          </a:p>
        </p:txBody>
      </p:sp>
      <p:sp>
        <p:nvSpPr>
          <p:cNvPr id="19"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pic>
        <p:nvPicPr>
          <p:cNvPr id="3" name="Imagem 2"/>
          <p:cNvPicPr>
            <a:picLocks noChangeAspect="1"/>
          </p:cNvPicPr>
          <p:nvPr/>
        </p:nvPicPr>
        <p:blipFill rotWithShape="1">
          <a:blip r:embed="rId6">
            <a:duotone>
              <a:schemeClr val="accent1">
                <a:shade val="45000"/>
                <a:satMod val="135000"/>
              </a:schemeClr>
              <a:prstClr val="white"/>
            </a:duotone>
          </a:blip>
          <a:srcRect l="16401" t="16401" r="16401" b="16401"/>
          <a:stretch/>
        </p:blipFill>
        <p:spPr>
          <a:xfrm>
            <a:off x="6588224" y="2211710"/>
            <a:ext cx="1872208" cy="1872208"/>
          </a:xfrm>
          <a:prstGeom prst="rect">
            <a:avLst/>
          </a:prstGeom>
          <a:effectLst/>
        </p:spPr>
      </p:pic>
      <p:sp>
        <p:nvSpPr>
          <p:cNvPr id="5" name="Retângulo 4"/>
          <p:cNvSpPr/>
          <p:nvPr/>
        </p:nvSpPr>
        <p:spPr>
          <a:xfrm>
            <a:off x="6825146" y="3221461"/>
            <a:ext cx="1385403" cy="274167"/>
          </a:xfrm>
          <a:prstGeom prst="rect">
            <a:avLst/>
          </a:prstGeom>
          <a:solidFill>
            <a:schemeClr val="accent6">
              <a:lumMod val="75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7798072" y="3253160"/>
            <a:ext cx="360040" cy="21465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Pentágono 6"/>
          <p:cNvSpPr/>
          <p:nvPr/>
        </p:nvSpPr>
        <p:spPr>
          <a:xfrm rot="5400000">
            <a:off x="6873193" y="3775535"/>
            <a:ext cx="307527" cy="157386"/>
          </a:xfrm>
          <a:custGeom>
            <a:avLst/>
            <a:gdLst>
              <a:gd name="connsiteX0" fmla="*/ 0 w 356120"/>
              <a:gd name="connsiteY0" fmla="*/ 0 h 144016"/>
              <a:gd name="connsiteX1" fmla="*/ 284112 w 356120"/>
              <a:gd name="connsiteY1" fmla="*/ 0 h 144016"/>
              <a:gd name="connsiteX2" fmla="*/ 356120 w 356120"/>
              <a:gd name="connsiteY2" fmla="*/ 72008 h 144016"/>
              <a:gd name="connsiteX3" fmla="*/ 284112 w 356120"/>
              <a:gd name="connsiteY3" fmla="*/ 144016 h 144016"/>
              <a:gd name="connsiteX4" fmla="*/ 0 w 356120"/>
              <a:gd name="connsiteY4" fmla="*/ 144016 h 144016"/>
              <a:gd name="connsiteX5" fmla="*/ 0 w 356120"/>
              <a:gd name="connsiteY5" fmla="*/ 0 h 144016"/>
              <a:gd name="connsiteX0" fmla="*/ 0 w 284112"/>
              <a:gd name="connsiteY0" fmla="*/ 0 h 144016"/>
              <a:gd name="connsiteX1" fmla="*/ 284112 w 284112"/>
              <a:gd name="connsiteY1" fmla="*/ 0 h 144016"/>
              <a:gd name="connsiteX2" fmla="*/ 208483 w 284112"/>
              <a:gd name="connsiteY2" fmla="*/ 72008 h 144016"/>
              <a:gd name="connsiteX3" fmla="*/ 284112 w 284112"/>
              <a:gd name="connsiteY3" fmla="*/ 144016 h 144016"/>
              <a:gd name="connsiteX4" fmla="*/ 0 w 284112"/>
              <a:gd name="connsiteY4" fmla="*/ 144016 h 144016"/>
              <a:gd name="connsiteX5" fmla="*/ 0 w 284112"/>
              <a:gd name="connsiteY5"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12" h="144016">
                <a:moveTo>
                  <a:pt x="0" y="0"/>
                </a:moveTo>
                <a:lnTo>
                  <a:pt x="284112" y="0"/>
                </a:lnTo>
                <a:lnTo>
                  <a:pt x="208483" y="72008"/>
                </a:lnTo>
                <a:lnTo>
                  <a:pt x="284112" y="144016"/>
                </a:lnTo>
                <a:lnTo>
                  <a:pt x="0" y="144016"/>
                </a:lnTo>
                <a:lnTo>
                  <a:pt x="0" y="0"/>
                </a:lnTo>
                <a:close/>
              </a:path>
            </a:pathLst>
          </a:custGeom>
          <a:solidFill>
            <a:schemeClr val="accent6">
              <a:lumMod val="75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Pentágono 6"/>
          <p:cNvSpPr/>
          <p:nvPr/>
        </p:nvSpPr>
        <p:spPr>
          <a:xfrm rot="5400000">
            <a:off x="7185697" y="2838373"/>
            <a:ext cx="153765" cy="52567"/>
          </a:xfrm>
          <a:custGeom>
            <a:avLst/>
            <a:gdLst>
              <a:gd name="connsiteX0" fmla="*/ 0 w 356120"/>
              <a:gd name="connsiteY0" fmla="*/ 0 h 144016"/>
              <a:gd name="connsiteX1" fmla="*/ 284112 w 356120"/>
              <a:gd name="connsiteY1" fmla="*/ 0 h 144016"/>
              <a:gd name="connsiteX2" fmla="*/ 356120 w 356120"/>
              <a:gd name="connsiteY2" fmla="*/ 72008 h 144016"/>
              <a:gd name="connsiteX3" fmla="*/ 284112 w 356120"/>
              <a:gd name="connsiteY3" fmla="*/ 144016 h 144016"/>
              <a:gd name="connsiteX4" fmla="*/ 0 w 356120"/>
              <a:gd name="connsiteY4" fmla="*/ 144016 h 144016"/>
              <a:gd name="connsiteX5" fmla="*/ 0 w 356120"/>
              <a:gd name="connsiteY5" fmla="*/ 0 h 144016"/>
              <a:gd name="connsiteX0" fmla="*/ 0 w 284112"/>
              <a:gd name="connsiteY0" fmla="*/ 0 h 144016"/>
              <a:gd name="connsiteX1" fmla="*/ 284112 w 284112"/>
              <a:gd name="connsiteY1" fmla="*/ 0 h 144016"/>
              <a:gd name="connsiteX2" fmla="*/ 208483 w 284112"/>
              <a:gd name="connsiteY2" fmla="*/ 72008 h 144016"/>
              <a:gd name="connsiteX3" fmla="*/ 284112 w 284112"/>
              <a:gd name="connsiteY3" fmla="*/ 144016 h 144016"/>
              <a:gd name="connsiteX4" fmla="*/ 0 w 284112"/>
              <a:gd name="connsiteY4" fmla="*/ 144016 h 144016"/>
              <a:gd name="connsiteX5" fmla="*/ 0 w 284112"/>
              <a:gd name="connsiteY5"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112" h="144016">
                <a:moveTo>
                  <a:pt x="0" y="0"/>
                </a:moveTo>
                <a:lnTo>
                  <a:pt x="284112" y="0"/>
                </a:lnTo>
                <a:lnTo>
                  <a:pt x="208483" y="72008"/>
                </a:lnTo>
                <a:lnTo>
                  <a:pt x="284112" y="144016"/>
                </a:lnTo>
                <a:lnTo>
                  <a:pt x="0" y="144016"/>
                </a:lnTo>
                <a:lnTo>
                  <a:pt x="0" y="0"/>
                </a:lnTo>
                <a:close/>
              </a:path>
            </a:pathLst>
          </a:custGeom>
          <a:solidFill>
            <a:schemeClr val="accent6">
              <a:lumMod val="75000"/>
            </a:schemeClr>
          </a:solidFill>
          <a:ln>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reto 8"/>
          <p:cNvCxnSpPr/>
          <p:nvPr/>
        </p:nvCxnSpPr>
        <p:spPr>
          <a:xfrm>
            <a:off x="7236296" y="2787774"/>
            <a:ext cx="216024" cy="0"/>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7619008" y="2821682"/>
            <a:ext cx="216024" cy="0"/>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7461845" y="2759770"/>
            <a:ext cx="157163" cy="0"/>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7423745" y="3013323"/>
            <a:ext cx="157163" cy="0"/>
          </a:xfrm>
          <a:prstGeom prst="line">
            <a:avLst/>
          </a:prstGeom>
          <a:ln>
            <a:solidFill>
              <a:schemeClr val="accent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7142757" y="3102670"/>
            <a:ext cx="280988" cy="0"/>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7633294" y="3069333"/>
            <a:ext cx="280988" cy="0"/>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flipV="1">
            <a:off x="7729424" y="3776663"/>
            <a:ext cx="528751" cy="1"/>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6880819" y="3707508"/>
            <a:ext cx="542926" cy="0"/>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7409456" y="3631308"/>
            <a:ext cx="280988" cy="0"/>
          </a:xfrm>
          <a:prstGeom prst="line">
            <a:avLst/>
          </a:prstGeom>
          <a:ln>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30" name="Retângulo 29"/>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31" name="Retângulo 30"/>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44" name="Retângulo 43"/>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46" name="Retângulo 45"/>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47" name="Retângulo 46"/>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48" name="Retângulo 47"/>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50" name="Retângulo 49"/>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51" name="Retângulo 50"/>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3692633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976" b="6470"/>
          <a:stretch/>
        </p:blipFill>
        <p:spPr bwMode="auto">
          <a:xfrm>
            <a:off x="2105542" y="2179710"/>
            <a:ext cx="3474570" cy="269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15"/>
          <p:cNvSpPr/>
          <p:nvPr/>
        </p:nvSpPr>
        <p:spPr>
          <a:xfrm>
            <a:off x="1763688" y="1472466"/>
            <a:ext cx="6480720" cy="307777"/>
          </a:xfrm>
          <a:prstGeom prst="rect">
            <a:avLst/>
          </a:prstGeom>
          <a:solidFill>
            <a:schemeClr val="tx2">
              <a:lumMod val="20000"/>
              <a:lumOff val="80000"/>
            </a:schemeClr>
          </a:solidFill>
          <a:ln>
            <a:solidFill>
              <a:schemeClr val="tx2">
                <a:lumMod val="75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2">
                    <a:lumMod val="75000"/>
                  </a:schemeClr>
                </a:solidFill>
                <a:latin typeface="Arial" panose="020B0604020202020204" pitchFamily="34" charset="0"/>
                <a:cs typeface="Arial" panose="020B0604020202020204" pitchFamily="34" charset="0"/>
              </a:rPr>
              <a:t>Para iniciar a avaliação do </a:t>
            </a:r>
            <a:r>
              <a:rPr lang="pt-BR" b="1" dirty="0">
                <a:solidFill>
                  <a:schemeClr val="tx2">
                    <a:lumMod val="75000"/>
                  </a:schemeClr>
                </a:solidFill>
                <a:latin typeface="Arial" panose="020B0604020202020204" pitchFamily="34" charset="0"/>
                <a:cs typeface="Arial" panose="020B0604020202020204" pitchFamily="34" charset="0"/>
              </a:rPr>
              <a:t>Caso 1</a:t>
            </a:r>
            <a:r>
              <a:rPr lang="pt-BR" dirty="0">
                <a:solidFill>
                  <a:schemeClr val="tx2">
                    <a:lumMod val="75000"/>
                  </a:schemeClr>
                </a:solidFill>
                <a:latin typeface="Arial" panose="020B0604020202020204" pitchFamily="34" charset="0"/>
                <a:cs typeface="Arial" panose="020B0604020202020204" pitchFamily="34" charset="0"/>
              </a:rPr>
              <a:t> você deve clicar no link abaixo! </a:t>
            </a:r>
          </a:p>
        </p:txBody>
      </p:sp>
      <p:sp>
        <p:nvSpPr>
          <p:cNvPr id="18"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23" name="Retângulo 22">
            <a:hlinkClick r:id="rId3" action="ppaction://hlinksldjump"/>
          </p:cNvPr>
          <p:cNvSpPr/>
          <p:nvPr/>
        </p:nvSpPr>
        <p:spPr>
          <a:xfrm>
            <a:off x="4644008" y="2958921"/>
            <a:ext cx="3456384" cy="338554"/>
          </a:xfrm>
          <a:prstGeom prst="rect">
            <a:avLst/>
          </a:prstGeom>
          <a:solidFill>
            <a:schemeClr val="bg1"/>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600"/>
              </a:spcAft>
            </a:pPr>
            <a:r>
              <a:rPr lang="pt-BR" sz="1600" b="1" dirty="0">
                <a:solidFill>
                  <a:schemeClr val="tx2">
                    <a:lumMod val="75000"/>
                  </a:schemeClr>
                </a:solidFill>
              </a:rPr>
              <a:t>Caso 1: Coleta de Sangue</a:t>
            </a:r>
          </a:p>
        </p:txBody>
      </p:sp>
      <p:sp>
        <p:nvSpPr>
          <p:cNvPr id="15" name="Retângulo 14"/>
          <p:cNvSpPr/>
          <p:nvPr/>
        </p:nvSpPr>
        <p:spPr>
          <a:xfrm>
            <a:off x="1509065" y="771549"/>
            <a:ext cx="1192955" cy="369332"/>
          </a:xfrm>
          <a:prstGeom prst="rect">
            <a:avLst/>
          </a:prstGeom>
        </p:spPr>
        <p:txBody>
          <a:bodyPr wrap="none">
            <a:spAutoFit/>
          </a:bodyPr>
          <a:lstStyle/>
          <a:p>
            <a:pPr algn="just"/>
            <a:r>
              <a:rPr lang="pt-BR" sz="1800" b="1" cap="small" dirty="0">
                <a:solidFill>
                  <a:schemeClr val="tx2">
                    <a:lumMod val="75000"/>
                  </a:schemeClr>
                </a:solidFill>
                <a:latin typeface="Trebuchet MS" pitchFamily="34" charset="0"/>
                <a:cs typeface="Arial" pitchFamily="34" charset="0"/>
              </a:rPr>
              <a:t>Avaliação</a:t>
            </a:r>
          </a:p>
        </p:txBody>
      </p:sp>
      <p:sp>
        <p:nvSpPr>
          <p:cNvPr id="19"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4" name="Forma livre 3"/>
          <p:cNvSpPr/>
          <p:nvPr/>
        </p:nvSpPr>
        <p:spPr>
          <a:xfrm>
            <a:off x="2276447" y="1931687"/>
            <a:ext cx="927401" cy="208015"/>
          </a:xfrm>
          <a:custGeom>
            <a:avLst/>
            <a:gdLst>
              <a:gd name="connsiteX0" fmla="*/ 0 w 927401"/>
              <a:gd name="connsiteY0" fmla="*/ 0 h 208015"/>
              <a:gd name="connsiteX1" fmla="*/ 0 w 927401"/>
              <a:gd name="connsiteY1" fmla="*/ 208015 h 208015"/>
              <a:gd name="connsiteX2" fmla="*/ 359692 w 927401"/>
              <a:gd name="connsiteY2" fmla="*/ 130009 h 208015"/>
              <a:gd name="connsiteX3" fmla="*/ 398695 w 927401"/>
              <a:gd name="connsiteY3" fmla="*/ 91006 h 208015"/>
              <a:gd name="connsiteX4" fmla="*/ 927401 w 927401"/>
              <a:gd name="connsiteY4" fmla="*/ 43336 h 208015"/>
              <a:gd name="connsiteX5" fmla="*/ 0 w 927401"/>
              <a:gd name="connsiteY5" fmla="*/ 0 h 2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401" h="208015">
                <a:moveTo>
                  <a:pt x="0" y="0"/>
                </a:moveTo>
                <a:lnTo>
                  <a:pt x="0" y="208015"/>
                </a:lnTo>
                <a:lnTo>
                  <a:pt x="359692" y="130009"/>
                </a:lnTo>
                <a:lnTo>
                  <a:pt x="398695" y="91006"/>
                </a:lnTo>
                <a:lnTo>
                  <a:pt x="927401" y="43336"/>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9" name="Retângulo 28"/>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30" name="Retângulo 29"/>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1" name="Retângulo 30"/>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2" name="Retângulo 31"/>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3" name="Retângulo 32"/>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Avaliação</a:t>
            </a:r>
          </a:p>
        </p:txBody>
      </p:sp>
      <p:sp>
        <p:nvSpPr>
          <p:cNvPr id="34" name="Retângulo 33"/>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2" name="AutoShape 2" descr="Resultado de imagem para livr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409163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6840760" cy="3123932"/>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600"/>
              </a:spcAft>
            </a:pPr>
            <a:r>
              <a:rPr lang="pt-BR" sz="1600" b="1" dirty="0">
                <a:solidFill>
                  <a:schemeClr val="tx2">
                    <a:lumMod val="75000"/>
                  </a:schemeClr>
                </a:solidFill>
              </a:rPr>
              <a:t>Caso 1:  Coleta de Sangue</a:t>
            </a:r>
          </a:p>
          <a:p>
            <a:r>
              <a:rPr lang="pt-BR" sz="1600" b="1" dirty="0"/>
              <a:t>A</a:t>
            </a:r>
            <a:r>
              <a:rPr lang="pt-BR" sz="1600" dirty="0"/>
              <a:t> enfermeira da unidade está realizando a coleta de sangue para exames laboratoriais. O usuário entra na sala e senta-se. A enfermeira identifica os tubos e separa os materiais para a punção venosa. </a:t>
            </a:r>
          </a:p>
          <a:p>
            <a:r>
              <a:rPr lang="pt-BR" sz="1600" b="1" dirty="0"/>
              <a:t>C</a:t>
            </a:r>
            <a:r>
              <a:rPr lang="pt-BR" sz="1600" dirty="0"/>
              <a:t>omo não havia sujidade visível em suas mãos, esta realiza a HM com preparação alcóolica. Em seguida, coloca o garrote em torno do braço do usuário, localiza a veia e realiza a antissepsia do local. </a:t>
            </a:r>
          </a:p>
          <a:p>
            <a:r>
              <a:rPr lang="pt-BR" sz="1600" b="1" dirty="0"/>
              <a:t>D</a:t>
            </a:r>
            <a:r>
              <a:rPr lang="pt-BR" sz="1600" dirty="0"/>
              <a:t>escarta o algodão utilizado e realiza a HM novamente, com preparação alcóolica. Calça as luvas de procedimento, efetua a punção da veia e coleta o sangue. Finalizada a coleta, descarta a agulha em recipiente próprio, rígido e acondiciona os tubos com o material colhido. </a:t>
            </a:r>
          </a:p>
          <a:p>
            <a:r>
              <a:rPr lang="pt-BR" sz="1600" b="1" dirty="0"/>
              <a:t>O</a:t>
            </a:r>
            <a:r>
              <a:rPr lang="pt-BR" sz="1600" dirty="0"/>
              <a:t> usuário sai da sala, outro chega e a enfermeira então, realiza nova coleta. </a:t>
            </a:r>
          </a:p>
        </p:txBody>
      </p:sp>
      <p:sp>
        <p:nvSpPr>
          <p:cNvPr id="21" name="Divisa 20">
            <a:hlinkClick r:id="rId2"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6" name="Retângulo 25">
            <a:hlinkClick r:id="rId3" action="ppaction://hlinksldjump"/>
          </p:cNvPr>
          <p:cNvSpPr/>
          <p:nvPr/>
        </p:nvSpPr>
        <p:spPr>
          <a:xfrm>
            <a:off x="107504" y="4731990"/>
            <a:ext cx="1512168"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a Síntese</a:t>
            </a:r>
          </a:p>
        </p:txBody>
      </p:sp>
      <p:sp>
        <p:nvSpPr>
          <p:cNvPr id="28"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5" name="Retângulo 14"/>
          <p:cNvSpPr/>
          <p:nvPr/>
        </p:nvSpPr>
        <p:spPr>
          <a:xfrm>
            <a:off x="1509065" y="771549"/>
            <a:ext cx="1192955" cy="369332"/>
          </a:xfrm>
          <a:prstGeom prst="rect">
            <a:avLst/>
          </a:prstGeom>
        </p:spPr>
        <p:txBody>
          <a:bodyPr wrap="none">
            <a:spAutoFit/>
          </a:bodyPr>
          <a:lstStyle/>
          <a:p>
            <a:pPr algn="just"/>
            <a:r>
              <a:rPr lang="pt-BR" sz="1800" b="1" cap="small" dirty="0">
                <a:solidFill>
                  <a:schemeClr val="tx2">
                    <a:lumMod val="75000"/>
                  </a:schemeClr>
                </a:solidFill>
                <a:latin typeface="Trebuchet MS" pitchFamily="34" charset="0"/>
                <a:cs typeface="Arial" pitchFamily="34" charset="0"/>
              </a:rPr>
              <a:t>Avaliação</a:t>
            </a:r>
          </a:p>
        </p:txBody>
      </p:sp>
      <p:sp>
        <p:nvSpPr>
          <p:cNvPr id="17" name="Retângulo 16"/>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8" name="Retângulo 17"/>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19" name="Retângulo 18"/>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0" name="Retângulo 19"/>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22" name="Retângulo 21"/>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3" name="Retângulo 22"/>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Avaliação</a:t>
            </a:r>
          </a:p>
        </p:txBody>
      </p:sp>
      <p:sp>
        <p:nvSpPr>
          <p:cNvPr id="24" name="Retângulo 23"/>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185047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sp>
        <p:nvSpPr>
          <p:cNvPr id="25" name="Retângulo 2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31" name="Retângulo 30"/>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32" name="Divisa 31">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33" name="Retângulo 32"/>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34" name="Retângulo 33"/>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35" name="Retângulo 34"/>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6" name="Retângulo 35"/>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7" name="Retângulo 36"/>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8" name="Retângulo 37"/>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9" name="Retângulo 38"/>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40" name="Retângulo 39"/>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pic>
        <p:nvPicPr>
          <p:cNvPr id="43" name="Picture 3"/>
          <p:cNvPicPr>
            <a:picLocks noChangeAspect="1" noChangeArrowheads="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4862"/>
          <a:stretch/>
        </p:blipFill>
        <p:spPr bwMode="auto">
          <a:xfrm>
            <a:off x="7020272" y="1643558"/>
            <a:ext cx="2123728" cy="255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tângulo 43"/>
          <p:cNvSpPr/>
          <p:nvPr/>
        </p:nvSpPr>
        <p:spPr>
          <a:xfrm>
            <a:off x="1619672" y="1262246"/>
            <a:ext cx="5544616" cy="3085460"/>
          </a:xfrm>
          <a:prstGeom prst="rect">
            <a:avLst/>
          </a:prstGeom>
          <a:solidFill>
            <a:schemeClr val="bg1"/>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Uso de luvas</a:t>
            </a:r>
          </a:p>
          <a:p>
            <a:pPr algn="ctr"/>
            <a:endParaRPr lang="pt-BR" dirty="0"/>
          </a:p>
          <a:p>
            <a:pPr>
              <a:spcAft>
                <a:spcPts val="500"/>
              </a:spcAft>
            </a:pPr>
            <a:r>
              <a:rPr lang="pt-BR" dirty="0"/>
              <a:t>Luvas de procedimento devem ser usadas na assistência aos usuários em situações que envolvam risco de exposição à sangue ou fluidos corporais. </a:t>
            </a:r>
          </a:p>
          <a:p>
            <a:pPr>
              <a:spcAft>
                <a:spcPts val="500"/>
              </a:spcAft>
            </a:pPr>
            <a:r>
              <a:rPr lang="pt-BR" dirty="0"/>
              <a:t>Seu uso tem a finalidade de proteger as mãos dos profissionais do contato com sangue e fluidos corporais potencialmente contaminados, proteger os usuários e reduzir o risco da transmissão de microrganismos para usuários e profissionais.</a:t>
            </a:r>
          </a:p>
          <a:p>
            <a:pPr>
              <a:spcAft>
                <a:spcPts val="500"/>
              </a:spcAft>
            </a:pPr>
            <a:r>
              <a:rPr lang="pt-BR" dirty="0"/>
              <a:t>As luvas protegem as mãos dos profissionais de saúde de duas formas: como barreira para evitar a penetração de microrganismos por possíveis portas de entrada nas mãos e diminuindo a carga microbiana que entra em contato com a mão do profissional. </a:t>
            </a:r>
          </a:p>
          <a:p>
            <a:pPr>
              <a:spcAft>
                <a:spcPts val="300"/>
              </a:spcAft>
            </a:pPr>
            <a:endParaRPr lang="pt-BR" dirty="0"/>
          </a:p>
        </p:txBody>
      </p:sp>
    </p:spTree>
    <p:extLst>
      <p:ext uri="{BB962C8B-B14F-4D97-AF65-F5344CB8AC3E}">
        <p14:creationId xmlns:p14="http://schemas.microsoft.com/office/powerpoint/2010/main" val="250951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6" name="Divisa 5">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8" name="Retângulo 7"/>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9" name="Retângulo 8"/>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0" name="Retângulo 9"/>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11" name="Retângulo 10"/>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12" name="Retângulo 11"/>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13" name="Retângulo 12"/>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14" name="Retângulo 13"/>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6" name="Retângulo 15"/>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7" name="Retângulo 16"/>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18" name="Retângulo 17"/>
          <p:cNvSpPr/>
          <p:nvPr/>
        </p:nvSpPr>
        <p:spPr>
          <a:xfrm>
            <a:off x="1619672" y="1262246"/>
            <a:ext cx="6408712" cy="196977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300"/>
              </a:spcAft>
            </a:pPr>
            <a:endParaRPr lang="pt-BR" dirty="0"/>
          </a:p>
          <a:p>
            <a:pPr algn="ctr">
              <a:spcAft>
                <a:spcPts val="300"/>
              </a:spcAft>
            </a:pPr>
            <a:r>
              <a:rPr lang="pt-BR" b="1" dirty="0"/>
              <a:t>O uso de luvas não exclui a necessidade de higienizar as mãos.</a:t>
            </a:r>
          </a:p>
          <a:p>
            <a:pPr algn="ctr">
              <a:spcAft>
                <a:spcPts val="300"/>
              </a:spcAft>
            </a:pPr>
            <a:endParaRPr lang="pt-BR" b="1" dirty="0"/>
          </a:p>
          <a:p>
            <a:pPr>
              <a:spcAft>
                <a:spcPts val="300"/>
              </a:spcAft>
            </a:pPr>
            <a:r>
              <a:rPr lang="pt-BR" dirty="0"/>
              <a:t>No caso de precauções específicas por contato, são indicadas para proteger as mãos do profissional de saúde do contato com microrganismos </a:t>
            </a:r>
            <a:r>
              <a:rPr lang="pt-BR" dirty="0" err="1"/>
              <a:t>epidemiologicamente</a:t>
            </a:r>
            <a:r>
              <a:rPr lang="pt-BR" dirty="0"/>
              <a:t> relevantes presentes na superfície corporal ou ambiente/superfícies próximas do usuário. </a:t>
            </a:r>
            <a:r>
              <a:rPr lang="pt-BR" b="1" dirty="0"/>
              <a:t> </a:t>
            </a:r>
          </a:p>
          <a:p>
            <a:endParaRPr lang="pt-BR" dirty="0"/>
          </a:p>
        </p:txBody>
      </p:sp>
      <p:sp>
        <p:nvSpPr>
          <p:cNvPr id="19"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pic>
        <p:nvPicPr>
          <p:cNvPr id="2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0822" t="32229" r="32288" b="26444"/>
          <a:stretch/>
        </p:blipFill>
        <p:spPr bwMode="auto">
          <a:xfrm>
            <a:off x="2987824" y="3291830"/>
            <a:ext cx="4032448" cy="16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81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1" name="Divisa 20">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2" name="Retângulo 21"/>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23" name="Retângulo 22"/>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4" name="Retângulo 23"/>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5" name="Retângulo 24"/>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7" name="Retângulo 26"/>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28" name="Retângulo 27"/>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4" name="Retângulo 33"/>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7" name="Retângulo 36"/>
          <p:cNvSpPr/>
          <p:nvPr/>
        </p:nvSpPr>
        <p:spPr>
          <a:xfrm>
            <a:off x="1619672" y="1262246"/>
            <a:ext cx="5904656" cy="353943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dirty="0"/>
              <a:t>As luvas de procedimento são indicadas:</a:t>
            </a:r>
          </a:p>
          <a:p>
            <a:endParaRPr lang="pt-BR" dirty="0"/>
          </a:p>
          <a:p>
            <a:r>
              <a:rPr lang="pt-BR" b="1" dirty="0"/>
              <a:t>No contato direto com o usuário</a:t>
            </a:r>
            <a:endParaRPr lang="pt-BR" dirty="0"/>
          </a:p>
          <a:p>
            <a:pPr lvl="2" indent="176213"/>
            <a:r>
              <a:rPr lang="pt-BR" dirty="0"/>
              <a:t>Contato com sangue</a:t>
            </a:r>
          </a:p>
          <a:p>
            <a:pPr lvl="2" indent="176213"/>
            <a:r>
              <a:rPr lang="pt-BR" dirty="0"/>
              <a:t>Contato com mucosas e pele não íntegra</a:t>
            </a:r>
          </a:p>
          <a:p>
            <a:pPr lvl="2" indent="176213"/>
            <a:r>
              <a:rPr lang="pt-BR" dirty="0"/>
              <a:t>Presença de microrganismos </a:t>
            </a:r>
            <a:r>
              <a:rPr lang="pt-BR" dirty="0" err="1"/>
              <a:t>epidemiologicamente</a:t>
            </a:r>
            <a:r>
              <a:rPr lang="pt-BR" dirty="0"/>
              <a:t> importantes</a:t>
            </a:r>
          </a:p>
          <a:p>
            <a:pPr lvl="2" indent="176213"/>
            <a:r>
              <a:rPr lang="pt-BR" dirty="0"/>
              <a:t>Epidemias </a:t>
            </a:r>
          </a:p>
          <a:p>
            <a:pPr lvl="2" indent="176213"/>
            <a:r>
              <a:rPr lang="pt-BR" dirty="0"/>
              <a:t>Inserção ou retirada de dispositivos intravenosos (IV)</a:t>
            </a:r>
          </a:p>
          <a:p>
            <a:pPr lvl="2" indent="176213"/>
            <a:r>
              <a:rPr lang="pt-BR" dirty="0"/>
              <a:t>Coleta de sangue</a:t>
            </a:r>
          </a:p>
          <a:p>
            <a:pPr lvl="2" indent="176213"/>
            <a:r>
              <a:rPr lang="pt-BR" dirty="0"/>
              <a:t>Manipulação de acesso venoso com presença de sangue</a:t>
            </a:r>
          </a:p>
          <a:p>
            <a:pPr lvl="2" indent="176213"/>
            <a:r>
              <a:rPr lang="pt-BR" dirty="0"/>
              <a:t>Exame pélvico ou vaginal</a:t>
            </a:r>
          </a:p>
          <a:p>
            <a:pPr lvl="0"/>
            <a:endParaRPr lang="pt-BR" dirty="0"/>
          </a:p>
          <a:p>
            <a:r>
              <a:rPr lang="pt-BR" b="1" dirty="0"/>
              <a:t>No contato indireto com o usuário</a:t>
            </a:r>
            <a:endParaRPr lang="pt-BR" dirty="0"/>
          </a:p>
          <a:p>
            <a:pPr marL="176213" lvl="0"/>
            <a:r>
              <a:rPr lang="pt-BR" dirty="0"/>
              <a:t>Manuseio e processamento de produtos para a saúde (etapas de limpeza e acondicionamento)</a:t>
            </a:r>
          </a:p>
          <a:p>
            <a:pPr marL="176213" lvl="0"/>
            <a:r>
              <a:rPr lang="pt-BR" dirty="0"/>
              <a:t>Limpeza de fluidos corporais, como por exemplo, vômito e fezes</a:t>
            </a:r>
          </a:p>
        </p:txBody>
      </p:sp>
      <p:sp>
        <p:nvSpPr>
          <p:cNvPr id="40"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pic>
        <p:nvPicPr>
          <p:cNvPr id="4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721" t="13716" r="22837" b="13911"/>
          <a:stretch/>
        </p:blipFill>
        <p:spPr bwMode="auto">
          <a:xfrm>
            <a:off x="7916191" y="893021"/>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1721" t="13716" r="22837" b="13911"/>
          <a:stretch/>
        </p:blipFill>
        <p:spPr bwMode="auto">
          <a:xfrm>
            <a:off x="7916191" y="2150287"/>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21721" t="13716" r="22837" b="13911"/>
          <a:stretch/>
        </p:blipFill>
        <p:spPr bwMode="auto">
          <a:xfrm>
            <a:off x="7916191" y="3407553"/>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8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sp>
        <p:nvSpPr>
          <p:cNvPr id="17" name="Retângulo 16">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18" name="Divisa 17">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9" name="Retângulo 18"/>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21" name="Retângulo 20"/>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6" name="Retângulo 25"/>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33" name="Retângulo 32"/>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4" name="Retângulo 33"/>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5" name="Retângulo 34"/>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6" name="Retângulo 35"/>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7" name="Retângulo 36"/>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40" name="Retângulo 39"/>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pic>
        <p:nvPicPr>
          <p:cNvPr id="42" name="Picture 2" descr="Resultado de imagem para luvas de procedimento cirurgico"/>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hotocopy/>
                    </a14:imgEffect>
                    <a14:imgEffect>
                      <a14:brightnessContrast bright="20000" contrast="20000"/>
                    </a14:imgEffect>
                  </a14:imgLayer>
                </a14:imgProps>
              </a:ext>
              <a:ext uri="{28A0092B-C50C-407E-A947-70E740481C1C}">
                <a14:useLocalDpi xmlns:a14="http://schemas.microsoft.com/office/drawing/2010/main" val="0"/>
              </a:ext>
            </a:extLst>
          </a:blip>
          <a:srcRect r="34544" b="9674"/>
          <a:stretch/>
        </p:blipFill>
        <p:spPr bwMode="auto">
          <a:xfrm rot="2837821">
            <a:off x="6173178" y="2742358"/>
            <a:ext cx="2123137" cy="1526134"/>
          </a:xfrm>
          <a:prstGeom prst="rect">
            <a:avLst/>
          </a:prstGeom>
          <a:noFill/>
          <a:extLst>
            <a:ext uri="{909E8E84-426E-40DD-AFC4-6F175D3DCCD1}">
              <a14:hiddenFill xmlns:a14="http://schemas.microsoft.com/office/drawing/2010/main">
                <a:solidFill>
                  <a:srgbClr val="FFFFFF"/>
                </a:solidFill>
              </a14:hiddenFill>
            </a:ext>
          </a:extLst>
        </p:spPr>
      </p:pic>
      <p:sp>
        <p:nvSpPr>
          <p:cNvPr id="41" name="Retângulo 40"/>
          <p:cNvSpPr/>
          <p:nvPr/>
        </p:nvSpPr>
        <p:spPr>
          <a:xfrm>
            <a:off x="1619672" y="1131590"/>
            <a:ext cx="6624736" cy="387798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dirty="0"/>
              <a:t>O uso de luvas quando não indicado representa um gasto desnecessário de recursos, sem que efetivamente haja uma redução na transmissão de microrganismos. </a:t>
            </a:r>
          </a:p>
          <a:p>
            <a:r>
              <a:rPr lang="pt-BR" dirty="0"/>
              <a:t>Pode também resultar em oportunidades perdidas para a higiene das mãos e contaminação do ambiente em torno do usuário (quando tocado por mãos enluvadas contaminadas). </a:t>
            </a:r>
          </a:p>
          <a:p>
            <a:pPr algn="ctr"/>
            <a:r>
              <a:rPr lang="pt-BR" dirty="0"/>
              <a:t>As situações em que o seu uso </a:t>
            </a:r>
            <a:r>
              <a:rPr lang="pt-BR" b="1" dirty="0"/>
              <a:t>NÃO</a:t>
            </a:r>
            <a:r>
              <a:rPr lang="pt-BR" dirty="0"/>
              <a:t> é indicado: </a:t>
            </a:r>
          </a:p>
          <a:p>
            <a:pPr algn="ctr"/>
            <a:endParaRPr lang="pt-BR" sz="800" dirty="0"/>
          </a:p>
          <a:p>
            <a:pPr marL="285750" lvl="0" indent="-285750">
              <a:buBlip>
                <a:blip r:embed="rId6"/>
              </a:buBlip>
            </a:pPr>
            <a:r>
              <a:rPr lang="pt-BR" dirty="0"/>
              <a:t>Aferição de pressão arterial (PA), pulso e temperatura</a:t>
            </a:r>
          </a:p>
          <a:p>
            <a:pPr marL="285750" lvl="0" indent="-285750">
              <a:buBlip>
                <a:blip r:embed="rId6"/>
              </a:buBlip>
            </a:pPr>
            <a:r>
              <a:rPr lang="pt-BR" dirty="0"/>
              <a:t>Realização de injeções intramuscular (IM) e subcutânea (SC)</a:t>
            </a:r>
          </a:p>
          <a:p>
            <a:pPr marL="285750" lvl="0" indent="-285750">
              <a:buBlip>
                <a:blip r:embed="rId6"/>
              </a:buBlip>
            </a:pPr>
            <a:r>
              <a:rPr lang="pt-BR" dirty="0"/>
              <a:t>Transporte de paciente</a:t>
            </a:r>
          </a:p>
          <a:p>
            <a:pPr marL="285750" lvl="0" indent="-285750">
              <a:buBlip>
                <a:blip r:embed="rId6"/>
              </a:buBlip>
            </a:pPr>
            <a:r>
              <a:rPr lang="pt-BR" dirty="0"/>
              <a:t>Cuidado com olhos e ouvidos, sem presença de secreção</a:t>
            </a:r>
          </a:p>
          <a:p>
            <a:pPr marL="285750" lvl="0" indent="-285750">
              <a:buBlip>
                <a:blip r:embed="rId6"/>
              </a:buBlip>
            </a:pPr>
            <a:r>
              <a:rPr lang="pt-BR" dirty="0"/>
              <a:t>Manipulação de linha vascular sem presença de sangue</a:t>
            </a:r>
          </a:p>
          <a:p>
            <a:pPr marL="285750" lvl="0" indent="-285750">
              <a:buBlip>
                <a:blip r:embed="rId6"/>
              </a:buBlip>
            </a:pPr>
            <a:r>
              <a:rPr lang="pt-BR" dirty="0"/>
              <a:t>Ao usar telefone</a:t>
            </a:r>
          </a:p>
          <a:p>
            <a:pPr marL="285750" lvl="0" indent="-285750">
              <a:buBlip>
                <a:blip r:embed="rId6"/>
              </a:buBlip>
            </a:pPr>
            <a:r>
              <a:rPr lang="pt-BR" dirty="0"/>
              <a:t>Anotar no prontuário</a:t>
            </a:r>
          </a:p>
          <a:p>
            <a:pPr marL="285750" lvl="0" indent="-285750">
              <a:buBlip>
                <a:blip r:embed="rId6"/>
              </a:buBlip>
            </a:pPr>
            <a:r>
              <a:rPr lang="pt-BR" dirty="0"/>
              <a:t>Administração de medicação por via oral (VO)</a:t>
            </a:r>
          </a:p>
          <a:p>
            <a:pPr marL="285750" lvl="0" indent="-285750">
              <a:buBlip>
                <a:blip r:embed="rId6"/>
              </a:buBlip>
            </a:pPr>
            <a:r>
              <a:rPr lang="pt-BR" dirty="0"/>
              <a:t>Administração de </a:t>
            </a:r>
            <a:r>
              <a:rPr lang="pt-BR" dirty="0" err="1"/>
              <a:t>oxigenoterapia</a:t>
            </a:r>
            <a:r>
              <a:rPr lang="pt-BR" dirty="0"/>
              <a:t> não invasiva</a:t>
            </a:r>
          </a:p>
          <a:p>
            <a:pPr marL="285750" lvl="0" indent="-285750">
              <a:buBlip>
                <a:blip r:embed="rId6"/>
              </a:buBlip>
            </a:pPr>
            <a:r>
              <a:rPr lang="pt-BR" dirty="0"/>
              <a:t>Substituição de roupa de cama ou lençol de papel, sem presença de matéria orgânica</a:t>
            </a:r>
          </a:p>
        </p:txBody>
      </p:sp>
    </p:spTree>
    <p:extLst>
      <p:ext uri="{BB962C8B-B14F-4D97-AF65-F5344CB8AC3E}">
        <p14:creationId xmlns:p14="http://schemas.microsoft.com/office/powerpoint/2010/main" val="122428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203598"/>
            <a:ext cx="6912768" cy="3062377"/>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tx2">
                    <a:lumMod val="75000"/>
                  </a:schemeClr>
                </a:solidFill>
              </a:rPr>
              <a:t>Caso 1: </a:t>
            </a:r>
            <a:r>
              <a:rPr lang="pt-BR" sz="1100" b="1" dirty="0">
                <a:solidFill>
                  <a:schemeClr val="tx2">
                    <a:lumMod val="75000"/>
                  </a:schemeClr>
                </a:solidFill>
              </a:rPr>
              <a:t> </a:t>
            </a:r>
            <a:r>
              <a:rPr lang="pt-BR" b="1" dirty="0">
                <a:solidFill>
                  <a:schemeClr val="tx2">
                    <a:lumMod val="75000"/>
                  </a:schemeClr>
                </a:solidFill>
              </a:rPr>
              <a:t>Em relação ao uso de luvas, escolha a alternativa correta:</a:t>
            </a:r>
          </a:p>
          <a:p>
            <a:endParaRPr lang="pt-BR" sz="1100" dirty="0"/>
          </a:p>
          <a:p>
            <a:pPr marL="447675" lvl="0" indent="-269875">
              <a:buFont typeface="+mj-lt"/>
              <a:buAutoNum type="alphaUcPeriod"/>
            </a:pPr>
            <a:r>
              <a:rPr lang="pt-BR" dirty="0"/>
              <a:t>A enfermeira deveria ter calçado as luvas antes mesmo de separar os materiais para a coleta.</a:t>
            </a:r>
          </a:p>
          <a:p>
            <a:pPr marL="447675" indent="-269875">
              <a:buFont typeface="+mj-lt"/>
              <a:buAutoNum type="alphaUcPeriod"/>
            </a:pPr>
            <a:endParaRPr lang="pt-BR" dirty="0"/>
          </a:p>
          <a:p>
            <a:pPr marL="447675" indent="-269875">
              <a:buFont typeface="+mj-lt"/>
              <a:buAutoNum type="alphaUcPeriod"/>
            </a:pPr>
            <a:r>
              <a:rPr lang="pt-BR" dirty="0"/>
              <a:t>Por ser uma enfermeira muito experiente no procedimento de punção venosa para coleta de sangue, não havia a necessidade de utilizar as luvas de procedimento.</a:t>
            </a:r>
          </a:p>
          <a:p>
            <a:pPr marL="354013" indent="-176213">
              <a:buFont typeface="+mj-lt"/>
              <a:buAutoNum type="alphaUcPeriod"/>
            </a:pPr>
            <a:endParaRPr lang="pt-BR" dirty="0"/>
          </a:p>
          <a:p>
            <a:pPr marL="447675" lvl="0" indent="-269875">
              <a:buFont typeface="+mj-lt"/>
              <a:buAutoNum type="alphaUcPeriod"/>
            </a:pPr>
            <a:r>
              <a:rPr lang="pt-BR" dirty="0"/>
              <a:t>A enfermeira deveria ter retirado as luvas após a realização do procedimento, higienizado as mãos e iniciado novo processo de coleta de material</a:t>
            </a:r>
            <a:r>
              <a:rPr lang="pt-BR" b="1" dirty="0"/>
              <a:t> </a:t>
            </a:r>
            <a:r>
              <a:rPr lang="pt-BR" dirty="0"/>
              <a:t>de outro usuário.</a:t>
            </a:r>
          </a:p>
          <a:p>
            <a:pPr marL="354013" indent="-176213">
              <a:buFont typeface="+mj-lt"/>
              <a:buAutoNum type="alphaUcPeriod"/>
            </a:pPr>
            <a:endParaRPr lang="pt-BR" dirty="0"/>
          </a:p>
          <a:p>
            <a:pPr marL="447675" indent="-269875">
              <a:buFont typeface="+mj-lt"/>
              <a:buAutoNum type="alphaUcPeriod"/>
            </a:pPr>
            <a:r>
              <a:rPr lang="pt-BR" dirty="0"/>
              <a:t>Devido ao grande número de usuários que estão aguardando para realizar a coleta de sangue, a enfermeira não precisa trocar as luvas entre um e outro, pois seu uso serve, prioritariamente, para sua proteção. </a:t>
            </a:r>
          </a:p>
        </p:txBody>
      </p:sp>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a:t>
            </a:r>
            <a:r>
              <a:rPr lang="pt-BR" b="1" dirty="0">
                <a:solidFill>
                  <a:schemeClr val="tx1"/>
                </a:solidFill>
              </a:rPr>
              <a:t>Caso 1</a:t>
            </a:r>
          </a:p>
        </p:txBody>
      </p:sp>
      <p:sp>
        <p:nvSpPr>
          <p:cNvPr id="3" name="Retângulo 2">
            <a:hlinkClick r:id="rId3" action="ppaction://hlinksldjump"/>
          </p:cNvPr>
          <p:cNvSpPr/>
          <p:nvPr/>
        </p:nvSpPr>
        <p:spPr>
          <a:xfrm>
            <a:off x="1871728" y="1620553"/>
            <a:ext cx="252000" cy="252000"/>
          </a:xfrm>
          <a:prstGeom prst="rect">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19" name="Retângulo 18">
            <a:hlinkClick r:id="rId4" action="ppaction://hlinksldjump"/>
          </p:cNvPr>
          <p:cNvSpPr/>
          <p:nvPr/>
        </p:nvSpPr>
        <p:spPr>
          <a:xfrm>
            <a:off x="1871728" y="2283718"/>
            <a:ext cx="252000" cy="252000"/>
          </a:xfrm>
          <a:prstGeom prst="rect">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20" name="Retângulo 19">
            <a:hlinkClick r:id="rId5" action="ppaction://hlinksldjump"/>
          </p:cNvPr>
          <p:cNvSpPr/>
          <p:nvPr/>
        </p:nvSpPr>
        <p:spPr>
          <a:xfrm>
            <a:off x="1871728" y="2925236"/>
            <a:ext cx="252000" cy="252000"/>
          </a:xfrm>
          <a:prstGeom prst="rect">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22" name="Retângulo 21">
            <a:hlinkClick r:id="rId6" action="ppaction://hlinksldjump"/>
          </p:cNvPr>
          <p:cNvSpPr/>
          <p:nvPr/>
        </p:nvSpPr>
        <p:spPr>
          <a:xfrm>
            <a:off x="1882360" y="3562675"/>
            <a:ext cx="252000" cy="252000"/>
          </a:xfrm>
          <a:prstGeom prst="rect">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noFill/>
            </a:endParaRPr>
          </a:p>
        </p:txBody>
      </p:sp>
      <p:sp>
        <p:nvSpPr>
          <p:cNvPr id="25"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2ª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1</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8" name="Retângulo 17"/>
          <p:cNvSpPr/>
          <p:nvPr/>
        </p:nvSpPr>
        <p:spPr>
          <a:xfrm>
            <a:off x="1509065" y="771549"/>
            <a:ext cx="1192955" cy="369332"/>
          </a:xfrm>
          <a:prstGeom prst="rect">
            <a:avLst/>
          </a:prstGeom>
        </p:spPr>
        <p:txBody>
          <a:bodyPr wrap="none">
            <a:spAutoFit/>
          </a:bodyPr>
          <a:lstStyle/>
          <a:p>
            <a:pPr algn="just"/>
            <a:r>
              <a:rPr lang="pt-BR" sz="1800" b="1" cap="small" dirty="0">
                <a:solidFill>
                  <a:schemeClr val="tx2">
                    <a:lumMod val="75000"/>
                  </a:schemeClr>
                </a:solidFill>
                <a:latin typeface="Trebuchet MS" pitchFamily="34" charset="0"/>
                <a:cs typeface="Arial" pitchFamily="34" charset="0"/>
              </a:rPr>
              <a:t>Avaliação</a:t>
            </a:r>
          </a:p>
        </p:txBody>
      </p:sp>
      <p:sp>
        <p:nvSpPr>
          <p:cNvPr id="21" name="Retângulo 20"/>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3" name="Retângulo 22"/>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9" name="Retângulo 28"/>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0" name="Retângulo 29"/>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1" name="Retângulo 30"/>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2" name="Retângulo 31"/>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Avaliação</a:t>
            </a:r>
          </a:p>
        </p:txBody>
      </p:sp>
      <p:sp>
        <p:nvSpPr>
          <p:cNvPr id="33" name="Retângulo 32"/>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8" name="Retângulo 37"/>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386079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683568" y="1217533"/>
            <a:ext cx="7848872" cy="2816156"/>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900" b="1" dirty="0">
              <a:solidFill>
                <a:schemeClr val="accent1">
                  <a:lumMod val="75000"/>
                </a:schemeClr>
              </a:solidFill>
            </a:endParaRPr>
          </a:p>
          <a:p>
            <a:r>
              <a:rPr lang="pt-BR" sz="2400" b="1" dirty="0"/>
              <a:t>As luvas de procedimento só deverão ser utilizadas quando houver risco de exposição à sangue ou fluidos corporais, a fim de reduzir o risco de contaminação das mãos dos profissionais de saúde. </a:t>
            </a:r>
          </a:p>
          <a:p>
            <a:r>
              <a:rPr lang="pt-BR" sz="2400" b="1" dirty="0"/>
              <a:t>O uso indevido das luvas pode propiciar a disseminação de microrganismos no ambiente e a transmissão destes para os profissionais e usuários. </a:t>
            </a:r>
          </a:p>
        </p:txBody>
      </p:sp>
      <p:sp>
        <p:nvSpPr>
          <p:cNvPr id="3" name="Retângulo 2"/>
          <p:cNvSpPr/>
          <p:nvPr/>
        </p:nvSpPr>
        <p:spPr>
          <a:xfrm>
            <a:off x="1691680" y="699542"/>
            <a:ext cx="4932761" cy="400110"/>
          </a:xfrm>
          <a:prstGeom prst="rect">
            <a:avLst/>
          </a:prstGeom>
        </p:spPr>
        <p:txBody>
          <a:bodyPr wrap="none">
            <a:spAutoFit/>
          </a:bodyPr>
          <a:lstStyle/>
          <a:p>
            <a:r>
              <a:rPr lang="pt-BR" sz="2000" b="1" cap="small" dirty="0">
                <a:solidFill>
                  <a:schemeClr val="tx2">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6376080" y="4115856"/>
            <a:ext cx="2156360" cy="40011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Tree>
    <p:extLst>
      <p:ext uri="{BB962C8B-B14F-4D97-AF65-F5344CB8AC3E}">
        <p14:creationId xmlns:p14="http://schemas.microsoft.com/office/powerpoint/2010/main" val="347425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5" name="Retângulo 4"/>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rPr>
              <a:t>Bem-vindos!!</a:t>
            </a:r>
          </a:p>
        </p:txBody>
      </p:sp>
      <p:sp>
        <p:nvSpPr>
          <p:cNvPr id="7" name="Retângulo 6"/>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8" name="Retângulo 7"/>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9" name="Retângulo 8"/>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
        <p:nvSpPr>
          <p:cNvPr id="10" name="Retângulo 9"/>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11" name="Retângulo 10"/>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2" name="Retângulo 11"/>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6" name="Retângulo 15"/>
          <p:cNvSpPr/>
          <p:nvPr/>
        </p:nvSpPr>
        <p:spPr>
          <a:xfrm>
            <a:off x="1979712" y="773316"/>
            <a:ext cx="5904656" cy="369332"/>
          </a:xfrm>
          <a:prstGeom prst="rect">
            <a:avLst/>
          </a:prstGeom>
          <a:noFill/>
        </p:spPr>
        <p:txBody>
          <a:bodyPr wrap="square">
            <a:spAutoFit/>
          </a:bodyPr>
          <a:lstStyle/>
          <a:p>
            <a:pPr algn="just"/>
            <a:r>
              <a:rPr lang="pt-BR" sz="1800" b="1" cap="small" dirty="0">
                <a:solidFill>
                  <a:schemeClr val="tx2">
                    <a:lumMod val="75000"/>
                  </a:schemeClr>
                </a:solidFill>
                <a:latin typeface="Trebuchet MS" pitchFamily="34" charset="0"/>
                <a:cs typeface="Arial" pitchFamily="34" charset="0"/>
              </a:rPr>
              <a:t>Bem-Vindos</a:t>
            </a:r>
            <a:r>
              <a:rPr lang="pt-BR" sz="1800" b="1" dirty="0">
                <a:solidFill>
                  <a:schemeClr val="tx2">
                    <a:lumMod val="75000"/>
                  </a:schemeClr>
                </a:solidFill>
                <a:latin typeface="Trebuchet MS" pitchFamily="34" charset="0"/>
                <a:cs typeface="Arial" pitchFamily="34" charset="0"/>
              </a:rPr>
              <a:t>!!!</a:t>
            </a:r>
          </a:p>
        </p:txBody>
      </p:sp>
      <p:sp>
        <p:nvSpPr>
          <p:cNvPr id="15" name="Retângulo 14">
            <a:hlinkClick r:id="rId2" action="ppaction://hlinksldjump"/>
          </p:cNvPr>
          <p:cNvSpPr/>
          <p:nvPr/>
        </p:nvSpPr>
        <p:spPr>
          <a:xfrm>
            <a:off x="121580"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14" name="Divisa 13">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7" name="Retângulo 16"/>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pic>
        <p:nvPicPr>
          <p:cNvPr id="2" name="Imagem 1"/>
          <p:cNvPicPr>
            <a:picLocks noChangeAspect="1"/>
          </p:cNvPicPr>
          <p:nvPr/>
        </p:nvPicPr>
        <p:blipFill>
          <a:blip r:embed="rId4"/>
          <a:stretch>
            <a:fillRect/>
          </a:stretch>
        </p:blipFill>
        <p:spPr>
          <a:xfrm>
            <a:off x="1547664" y="2156507"/>
            <a:ext cx="1723799" cy="2364968"/>
          </a:xfrm>
          <a:prstGeom prst="rect">
            <a:avLst/>
          </a:prstGeom>
        </p:spPr>
      </p:pic>
      <p:sp>
        <p:nvSpPr>
          <p:cNvPr id="3" name="Retângulo 2"/>
          <p:cNvSpPr/>
          <p:nvPr/>
        </p:nvSpPr>
        <p:spPr>
          <a:xfrm>
            <a:off x="3515260" y="1585992"/>
            <a:ext cx="5377220" cy="2354491"/>
          </a:xfrm>
          <a:prstGeom prst="rect">
            <a:avLst/>
          </a:prstGeom>
        </p:spPr>
        <p:txBody>
          <a:bodyPr wrap="square">
            <a:spAutoFit/>
          </a:bodyPr>
          <a:lstStyle/>
          <a:p>
            <a:r>
              <a:rPr lang="pt-BR" dirty="0">
                <a:solidFill>
                  <a:schemeClr val="tx1"/>
                </a:solidFill>
              </a:rPr>
              <a:t>Esta Web Quest foi desenvolvida como parte do Projeto FAPESP </a:t>
            </a:r>
          </a:p>
          <a:p>
            <a:pPr algn="ctr"/>
            <a:endParaRPr lang="pt-BR" dirty="0">
              <a:solidFill>
                <a:schemeClr val="tx1"/>
              </a:solidFill>
            </a:endParaRPr>
          </a:p>
          <a:p>
            <a:pPr algn="ctr">
              <a:lnSpc>
                <a:spcPct val="150000"/>
              </a:lnSpc>
            </a:pPr>
            <a:r>
              <a:rPr lang="pt-BR" b="1" i="1" dirty="0">
                <a:solidFill>
                  <a:schemeClr val="tx1"/>
                </a:solidFill>
              </a:rPr>
              <a:t>“Desenvolvimento de estratégia educativa em precauções para a transmissão de microrganismos na </a:t>
            </a:r>
          </a:p>
          <a:p>
            <a:pPr algn="ctr">
              <a:lnSpc>
                <a:spcPct val="150000"/>
              </a:lnSpc>
            </a:pPr>
            <a:r>
              <a:rPr lang="pt-BR" b="1" i="1" dirty="0">
                <a:solidFill>
                  <a:schemeClr val="tx1"/>
                </a:solidFill>
              </a:rPr>
              <a:t>atenção primária em saúde”</a:t>
            </a:r>
          </a:p>
          <a:p>
            <a:pPr algn="just"/>
            <a:endParaRPr lang="pt-BR" dirty="0">
              <a:solidFill>
                <a:schemeClr val="tx1"/>
              </a:solidFill>
            </a:endParaRPr>
          </a:p>
          <a:p>
            <a:pPr algn="just"/>
            <a:endParaRPr lang="pt-BR" dirty="0">
              <a:solidFill>
                <a:schemeClr val="tx1"/>
              </a:solidFill>
            </a:endParaRPr>
          </a:p>
          <a:p>
            <a:pPr algn="just"/>
            <a:endParaRPr lang="pt-BR" dirty="0">
              <a:solidFill>
                <a:schemeClr val="tx1"/>
              </a:solidFill>
            </a:endParaRPr>
          </a:p>
          <a:p>
            <a:r>
              <a:rPr lang="pt-BR" b="1" dirty="0">
                <a:solidFill>
                  <a:schemeClr val="tx1"/>
                </a:solidFill>
              </a:rPr>
              <a:t>Público alvo: </a:t>
            </a:r>
            <a:r>
              <a:rPr lang="pt-BR" dirty="0">
                <a:solidFill>
                  <a:schemeClr val="tx1"/>
                </a:solidFill>
              </a:rPr>
              <a:t>Profissionais de Saúde da Atenção Primária.</a:t>
            </a:r>
          </a:p>
        </p:txBody>
      </p:sp>
    </p:spTree>
    <p:extLst>
      <p:ext uri="{BB962C8B-B14F-4D97-AF65-F5344CB8AC3E}">
        <p14:creationId xmlns:p14="http://schemas.microsoft.com/office/powerpoint/2010/main" val="27267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259632" y="1691972"/>
            <a:ext cx="6696744" cy="1815882"/>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b="1" dirty="0"/>
          </a:p>
          <a:p>
            <a:r>
              <a:rPr lang="pt-BR" sz="2400" b="1" dirty="0"/>
              <a:t>As luvas de procedimento devem ser utilizadas sempre que houver risco de exposição à sangue ou fluidos corporais, independentemente do tempo de experiência na profissão. </a:t>
            </a:r>
          </a:p>
          <a:p>
            <a:endParaRPr lang="pt-BR" sz="800" dirty="0"/>
          </a:p>
        </p:txBody>
      </p:sp>
      <p:sp>
        <p:nvSpPr>
          <p:cNvPr id="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tx2">
                    <a:lumMod val="75000"/>
                  </a:schemeClr>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5800016" y="3611800"/>
            <a:ext cx="2156360" cy="40011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Tree>
    <p:extLst>
      <p:ext uri="{BB962C8B-B14F-4D97-AF65-F5344CB8AC3E}">
        <p14:creationId xmlns:p14="http://schemas.microsoft.com/office/powerpoint/2010/main" val="6804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259632" y="1577573"/>
            <a:ext cx="6696744" cy="2446824"/>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900" b="1" dirty="0"/>
          </a:p>
          <a:p>
            <a:r>
              <a:rPr lang="pt-BR" sz="2400" b="1" dirty="0"/>
              <a:t>As luvas devem ser trocadas entre contato com usuários diferentes e entre procedimentos diferentes em um mesmo usuário, para evitar a transmissão cruzada de microrganismos; além de disseminação de microrganismos no ambiente (mobília, maçaneta, telefone etc.). </a:t>
            </a:r>
            <a:endParaRPr lang="pt-BR" sz="2400" dirty="0"/>
          </a:p>
        </p:txBody>
      </p:sp>
      <p:sp>
        <p:nvSpPr>
          <p:cNvPr id="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7" name="Retângulo 6"/>
          <p:cNvSpPr/>
          <p:nvPr/>
        </p:nvSpPr>
        <p:spPr>
          <a:xfrm>
            <a:off x="1691680" y="973053"/>
            <a:ext cx="2993127" cy="400110"/>
          </a:xfrm>
          <a:prstGeom prst="rect">
            <a:avLst/>
          </a:prstGeom>
        </p:spPr>
        <p:txBody>
          <a:bodyPr wrap="none">
            <a:spAutoFit/>
          </a:bodyPr>
          <a:lstStyle/>
          <a:p>
            <a:r>
              <a:rPr lang="pt-BR" sz="2000" b="1" cap="small" dirty="0">
                <a:solidFill>
                  <a:schemeClr val="tx2">
                    <a:lumMod val="75000"/>
                  </a:schemeClr>
                </a:solidFill>
                <a:latin typeface="Trebuchet MS" pitchFamily="34" charset="0"/>
                <a:cs typeface="Arial" pitchFamily="34" charset="0"/>
              </a:rPr>
              <a:t>Parabéns! Você acertou!</a:t>
            </a:r>
          </a:p>
        </p:txBody>
      </p:sp>
      <p:sp>
        <p:nvSpPr>
          <p:cNvPr id="8" name="Retângulo 7">
            <a:hlinkClick r:id="rId2" action="ppaction://hlinksldjump"/>
          </p:cNvPr>
          <p:cNvSpPr/>
          <p:nvPr/>
        </p:nvSpPr>
        <p:spPr>
          <a:xfrm>
            <a:off x="5925051" y="4090358"/>
            <a:ext cx="2031325" cy="40011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Vá para o </a:t>
            </a:r>
            <a:r>
              <a:rPr lang="pt-BR" sz="2000" b="1" dirty="0">
                <a:solidFill>
                  <a:schemeClr val="accent6">
                    <a:lumMod val="75000"/>
                  </a:schemeClr>
                </a:solidFill>
              </a:rPr>
              <a:t>Caso 2</a:t>
            </a:r>
            <a:r>
              <a:rPr lang="pt-BR" sz="2000" b="1" dirty="0">
                <a:solidFill>
                  <a:schemeClr val="tx1"/>
                </a:solidFill>
              </a:rPr>
              <a:t>!</a:t>
            </a:r>
            <a:endParaRPr lang="pt-BR" sz="2000" dirty="0">
              <a:solidFill>
                <a:schemeClr val="tx1"/>
              </a:solidFill>
            </a:endParaRPr>
          </a:p>
        </p:txBody>
      </p:sp>
    </p:spTree>
    <p:extLst>
      <p:ext uri="{BB962C8B-B14F-4D97-AF65-F5344CB8AC3E}">
        <p14:creationId xmlns:p14="http://schemas.microsoft.com/office/powerpoint/2010/main" val="245306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259632" y="1577573"/>
            <a:ext cx="6624736" cy="2431435"/>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b="1" dirty="0"/>
          </a:p>
          <a:p>
            <a:r>
              <a:rPr lang="pt-BR" sz="2400" b="1" dirty="0"/>
              <a:t>As luvas devem ser trocadas entre contato com usuários diferentes e entre procedimentos diferentes em um mesmo usuário, para evitar a transmissão cruzada de microrganismos; além de disseminação de microrganismos no ambiente (mobília, maçaneta, telefone etc.). </a:t>
            </a:r>
            <a:endParaRPr lang="pt-BR" sz="2000" dirty="0"/>
          </a:p>
        </p:txBody>
      </p:sp>
      <p:sp>
        <p:nvSpPr>
          <p:cNvPr id="3" name="Retângulo 2"/>
          <p:cNvSpPr/>
          <p:nvPr/>
        </p:nvSpPr>
        <p:spPr>
          <a:xfrm>
            <a:off x="1691680" y="1059582"/>
            <a:ext cx="4932761" cy="400110"/>
          </a:xfrm>
          <a:prstGeom prst="rect">
            <a:avLst/>
          </a:prstGeom>
        </p:spPr>
        <p:txBody>
          <a:bodyPr wrap="none">
            <a:spAutoFit/>
          </a:bodyPr>
          <a:lstStyle/>
          <a:p>
            <a:r>
              <a:rPr lang="pt-BR" sz="2000" b="1" cap="small" dirty="0">
                <a:solidFill>
                  <a:schemeClr val="tx2">
                    <a:lumMod val="75000"/>
                  </a:schemeClr>
                </a:solidFill>
                <a:latin typeface="Trebuchet MS" pitchFamily="34" charset="0"/>
                <a:cs typeface="Arial" pitchFamily="34" charset="0"/>
              </a:rPr>
              <a:t>Que pena! Essa não é a resposta correta! </a:t>
            </a:r>
          </a:p>
        </p:txBody>
      </p:sp>
      <p:sp>
        <p:nvSpPr>
          <p:cNvPr id="9" name="Retângulo 8">
            <a:hlinkClick r:id="rId2" action="ppaction://hlinksldjump"/>
          </p:cNvPr>
          <p:cNvSpPr/>
          <p:nvPr/>
        </p:nvSpPr>
        <p:spPr>
          <a:xfrm>
            <a:off x="5728372" y="4081006"/>
            <a:ext cx="2156360" cy="400110"/>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wrap="none">
            <a:spAutoFit/>
          </a:bodyPr>
          <a:lstStyle/>
          <a:p>
            <a:r>
              <a:rPr lang="pt-BR" sz="2000" b="1" dirty="0">
                <a:solidFill>
                  <a:schemeClr val="tx1"/>
                </a:solidFill>
              </a:rPr>
              <a:t>Tente novamente!</a:t>
            </a:r>
            <a:endParaRPr lang="pt-BR" sz="2000" dirty="0">
              <a:solidFill>
                <a:schemeClr val="tx1"/>
              </a:solidFill>
            </a:endParaRPr>
          </a:p>
        </p:txBody>
      </p:sp>
      <p:sp>
        <p:nvSpPr>
          <p:cNvPr id="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53154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763688" y="1472466"/>
            <a:ext cx="6480720" cy="307777"/>
          </a:xfrm>
          <a:prstGeom prst="rect">
            <a:avLst/>
          </a:prstGeom>
          <a:solidFill>
            <a:schemeClr val="tx2">
              <a:lumMod val="20000"/>
              <a:lumOff val="80000"/>
            </a:schemeClr>
          </a:solidFill>
          <a:ln>
            <a:solidFill>
              <a:schemeClr val="tx2">
                <a:lumMod val="75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dirty="0">
                <a:solidFill>
                  <a:schemeClr val="tx2">
                    <a:lumMod val="75000"/>
                  </a:schemeClr>
                </a:solidFill>
                <a:latin typeface="Arial" panose="020B0604020202020204" pitchFamily="34" charset="0"/>
                <a:cs typeface="Arial" panose="020B0604020202020204" pitchFamily="34" charset="0"/>
              </a:rPr>
              <a:t>Para iniciar a avaliação do </a:t>
            </a:r>
            <a:r>
              <a:rPr lang="pt-BR" b="1" dirty="0">
                <a:solidFill>
                  <a:schemeClr val="accent6">
                    <a:lumMod val="75000"/>
                  </a:schemeClr>
                </a:solidFill>
                <a:latin typeface="Arial" panose="020B0604020202020204" pitchFamily="34" charset="0"/>
                <a:cs typeface="Arial" panose="020B0604020202020204" pitchFamily="34" charset="0"/>
              </a:rPr>
              <a:t>Caso 2</a:t>
            </a:r>
            <a:r>
              <a:rPr lang="pt-BR" dirty="0">
                <a:solidFill>
                  <a:schemeClr val="accent6">
                    <a:lumMod val="75000"/>
                  </a:schemeClr>
                </a:solidFill>
                <a:latin typeface="Arial" panose="020B0604020202020204" pitchFamily="34" charset="0"/>
                <a:cs typeface="Arial" panose="020B0604020202020204" pitchFamily="34" charset="0"/>
              </a:rPr>
              <a:t> </a:t>
            </a:r>
            <a:r>
              <a:rPr lang="pt-BR" dirty="0">
                <a:solidFill>
                  <a:schemeClr val="tx2">
                    <a:lumMod val="75000"/>
                  </a:schemeClr>
                </a:solidFill>
                <a:latin typeface="Arial" panose="020B0604020202020204" pitchFamily="34" charset="0"/>
                <a:cs typeface="Arial" panose="020B0604020202020204" pitchFamily="34" charset="0"/>
              </a:rPr>
              <a:t>você deve clicar no link abaixo! </a:t>
            </a:r>
          </a:p>
        </p:txBody>
      </p:sp>
      <p:sp>
        <p:nvSpPr>
          <p:cNvPr id="19" name="Retângulo 18"/>
          <p:cNvSpPr/>
          <p:nvPr/>
        </p:nvSpPr>
        <p:spPr>
          <a:xfrm>
            <a:off x="1509065" y="771549"/>
            <a:ext cx="1192955" cy="369332"/>
          </a:xfrm>
          <a:prstGeom prst="rect">
            <a:avLst/>
          </a:prstGeom>
          <a:noFill/>
        </p:spPr>
        <p:txBody>
          <a:bodyPr wrap="none">
            <a:spAutoFit/>
          </a:bodyPr>
          <a:lstStyle/>
          <a:p>
            <a:pPr algn="just"/>
            <a:r>
              <a:rPr lang="pt-BR" sz="1800" b="1" cap="small" dirty="0">
                <a:solidFill>
                  <a:schemeClr val="tx2">
                    <a:lumMod val="75000"/>
                  </a:schemeClr>
                </a:solidFill>
                <a:latin typeface="Trebuchet MS" pitchFamily="34" charset="0"/>
                <a:cs typeface="Arial" pitchFamily="34" charset="0"/>
              </a:rPr>
              <a:t>Avaliação</a:t>
            </a:r>
          </a:p>
        </p:txBody>
      </p:sp>
      <p:sp>
        <p:nvSpPr>
          <p:cNvPr id="24" name="Retângulo 23">
            <a:hlinkClick r:id="rId2" action="ppaction://hlinksldjump"/>
          </p:cNvPr>
          <p:cNvSpPr/>
          <p:nvPr/>
        </p:nvSpPr>
        <p:spPr>
          <a:xfrm>
            <a:off x="3995936" y="2874193"/>
            <a:ext cx="3306564" cy="338554"/>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pt-BR" sz="1600" b="1" dirty="0">
                <a:solidFill>
                  <a:schemeClr val="accent6">
                    <a:lumMod val="75000"/>
                  </a:schemeClr>
                </a:solidFill>
              </a:rPr>
              <a:t>Caso 2: Glicemia Capilar</a:t>
            </a:r>
          </a:p>
        </p:txBody>
      </p:sp>
      <p:sp>
        <p:nvSpPr>
          <p:cNvPr id="31"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pic>
        <p:nvPicPr>
          <p:cNvPr id="2050" name="Picture 2" descr="Resultado de imagem para lapis de 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65523">
            <a:off x="1763937" y="1626354"/>
            <a:ext cx="2762623" cy="3514292"/>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1" name="Retângulo 20"/>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5" name="Retângulo 24"/>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8" name="Retângulo 27"/>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0" name="Retângulo 29"/>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2" name="Retângulo 31"/>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Avaliação</a:t>
            </a:r>
          </a:p>
        </p:txBody>
      </p:sp>
      <p:sp>
        <p:nvSpPr>
          <p:cNvPr id="33" name="Retângulo 32"/>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4" name="Retângulo 33"/>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246417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275606"/>
            <a:ext cx="6912768" cy="3362459"/>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sz="1800" b="1" dirty="0">
                <a:solidFill>
                  <a:schemeClr val="accent6">
                    <a:lumMod val="75000"/>
                  </a:schemeClr>
                </a:solidFill>
              </a:rPr>
              <a:t>Caso 2: Glicemia Capilar </a:t>
            </a:r>
          </a:p>
          <a:p>
            <a:r>
              <a:rPr lang="pt-BR" sz="1100" b="1" dirty="0"/>
              <a:t> </a:t>
            </a:r>
            <a:endParaRPr lang="pt-BR" sz="1100" dirty="0"/>
          </a:p>
          <a:p>
            <a:pPr>
              <a:spcAft>
                <a:spcPts val="300"/>
              </a:spcAft>
            </a:pPr>
            <a:r>
              <a:rPr lang="pt-BR" sz="1600" b="1" dirty="0"/>
              <a:t>A</a:t>
            </a:r>
            <a:r>
              <a:rPr lang="pt-BR" sz="1600" dirty="0"/>
              <a:t> auxiliar de enfermagem vai até a casa de um usuário para uma visita, a fim de realizar a glicemia capilar para controle, visto que o mesmo é diabético e faz uso regular de insulina. </a:t>
            </a:r>
          </a:p>
          <a:p>
            <a:pPr>
              <a:spcAft>
                <a:spcPts val="300"/>
              </a:spcAft>
            </a:pPr>
            <a:r>
              <a:rPr lang="pt-BR" sz="1600" b="1" dirty="0"/>
              <a:t>L</a:t>
            </a:r>
            <a:r>
              <a:rPr lang="pt-BR" sz="1600" dirty="0"/>
              <a:t>eva todos os itens que serão utilizados na assistência (aparelho de PA, estetoscópio, preparação alcóolica para higienização das mãos, </a:t>
            </a:r>
            <a:r>
              <a:rPr lang="pt-BR" sz="1600" dirty="0" err="1"/>
              <a:t>glicosímetro</a:t>
            </a:r>
            <a:r>
              <a:rPr lang="pt-BR" sz="1600" dirty="0"/>
              <a:t> digital, lancetas, algodão) em um recipiente plástico com tampa.</a:t>
            </a:r>
          </a:p>
          <a:p>
            <a:pPr>
              <a:spcAft>
                <a:spcPts val="300"/>
              </a:spcAft>
            </a:pPr>
            <a:r>
              <a:rPr lang="pt-BR" sz="1600" b="1" dirty="0"/>
              <a:t>A</a:t>
            </a:r>
            <a:r>
              <a:rPr lang="pt-BR" sz="1600" dirty="0"/>
              <a:t>o entrar no domicílio, ela realiza HM com preparação alcoólica e o cumprimenta, apertando suas mãos. Em seguida, realiza a punção digital com uma lanceta e coloca o sangue no </a:t>
            </a:r>
            <a:r>
              <a:rPr lang="pt-BR" sz="1600" dirty="0" err="1"/>
              <a:t>glicosímetro</a:t>
            </a:r>
            <a:r>
              <a:rPr lang="pt-BR" sz="1600" dirty="0"/>
              <a:t>.</a:t>
            </a:r>
          </a:p>
          <a:p>
            <a:pPr>
              <a:spcAft>
                <a:spcPts val="300"/>
              </a:spcAft>
            </a:pPr>
            <a:r>
              <a:rPr lang="pt-BR" sz="1600" b="1" dirty="0"/>
              <a:t>A</a:t>
            </a:r>
            <a:r>
              <a:rPr lang="pt-BR" sz="1600" dirty="0"/>
              <a:t>pós o término do procedimento, lava as mãos com água e sabonete. Anota a medida da glicemia capilar do usuário, guarda os materiais e retorna à unidade.</a:t>
            </a:r>
          </a:p>
        </p:txBody>
      </p:sp>
      <p:sp>
        <p:nvSpPr>
          <p:cNvPr id="21" name="Divisa 20">
            <a:hlinkClick r:id="rId2"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4" name="Retângulo 23">
            <a:hlinkClick r:id="rId3" action="ppaction://hlinksldjump"/>
          </p:cNvPr>
          <p:cNvSpPr/>
          <p:nvPr/>
        </p:nvSpPr>
        <p:spPr>
          <a:xfrm>
            <a:off x="107504" y="4731990"/>
            <a:ext cx="1512168"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a Síntese</a:t>
            </a:r>
          </a:p>
        </p:txBody>
      </p:sp>
      <p:sp>
        <p:nvSpPr>
          <p:cNvPr id="18" name="Retângulo 17"/>
          <p:cNvSpPr/>
          <p:nvPr/>
        </p:nvSpPr>
        <p:spPr>
          <a:xfrm>
            <a:off x="1509065" y="771549"/>
            <a:ext cx="1192955" cy="369332"/>
          </a:xfrm>
          <a:prstGeom prst="rect">
            <a:avLst/>
          </a:prstGeom>
        </p:spPr>
        <p:txBody>
          <a:bodyPr wrap="none">
            <a:spAutoFit/>
          </a:bodyPr>
          <a:lstStyle/>
          <a:p>
            <a:pPr algn="just"/>
            <a:r>
              <a:rPr lang="pt-BR" sz="1800" b="1" cap="small" dirty="0">
                <a:solidFill>
                  <a:schemeClr val="tx2">
                    <a:lumMod val="75000"/>
                  </a:schemeClr>
                </a:solidFill>
                <a:latin typeface="Trebuchet MS" pitchFamily="34" charset="0"/>
                <a:cs typeface="Arial" pitchFamily="34" charset="0"/>
              </a:rPr>
              <a:t>Avaliação</a:t>
            </a:r>
          </a:p>
        </p:txBody>
      </p:sp>
      <p:sp>
        <p:nvSpPr>
          <p:cNvPr id="28"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9" name="Retângulo 18"/>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0" name="Retângulo 19"/>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2" name="Retângulo 21"/>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7" name="Retângulo 26"/>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29" name="Retângulo 28"/>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0" name="Retângulo 29"/>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Avaliação</a:t>
            </a:r>
          </a:p>
        </p:txBody>
      </p:sp>
      <p:sp>
        <p:nvSpPr>
          <p:cNvPr id="31" name="Retângulo 30"/>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135906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5" name="Retângulo 24"/>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26" name="Retângulo 25"/>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32" name="Retângulo 31"/>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33" name="Retângulo 32"/>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4" name="Retângulo 33"/>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5" name="Retângulo 34"/>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6" name="Retângulo 35"/>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7" name="Retângulo 36"/>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8" name="Retângulo 37"/>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9"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pic>
        <p:nvPicPr>
          <p:cNvPr id="40" name="Picture 3"/>
          <p:cNvPicPr>
            <a:picLocks noChangeAspect="1" noChangeArrowheads="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4862"/>
          <a:stretch/>
        </p:blipFill>
        <p:spPr bwMode="auto">
          <a:xfrm>
            <a:off x="7020272" y="1643558"/>
            <a:ext cx="2123728" cy="255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tângulo 40"/>
          <p:cNvSpPr/>
          <p:nvPr/>
        </p:nvSpPr>
        <p:spPr>
          <a:xfrm>
            <a:off x="1619672" y="1262246"/>
            <a:ext cx="5544616" cy="3085460"/>
          </a:xfrm>
          <a:prstGeom prst="rect">
            <a:avLst/>
          </a:prstGeom>
          <a:solidFill>
            <a:schemeClr val="bg1"/>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Uso de luvas</a:t>
            </a:r>
          </a:p>
          <a:p>
            <a:pPr algn="ctr"/>
            <a:endParaRPr lang="pt-BR" dirty="0"/>
          </a:p>
          <a:p>
            <a:pPr>
              <a:spcAft>
                <a:spcPts val="500"/>
              </a:spcAft>
            </a:pPr>
            <a:r>
              <a:rPr lang="pt-BR" dirty="0"/>
              <a:t>Luvas de procedimento devem ser usadas na assistência aos usuários em situações que envolvam risco de exposição à sangue ou fluidos corporais. </a:t>
            </a:r>
          </a:p>
          <a:p>
            <a:pPr>
              <a:spcAft>
                <a:spcPts val="500"/>
              </a:spcAft>
            </a:pPr>
            <a:r>
              <a:rPr lang="pt-BR" dirty="0"/>
              <a:t>Seu uso tem a finalidade de proteger as mãos dos profissionais do contato com sangue e fluidos corporais potencialmente contaminados, proteger os usuários e reduzir o risco da transmissão de microrganismos para usuários e profissionais.</a:t>
            </a:r>
          </a:p>
          <a:p>
            <a:pPr>
              <a:spcAft>
                <a:spcPts val="500"/>
              </a:spcAft>
            </a:pPr>
            <a:r>
              <a:rPr lang="pt-BR" dirty="0"/>
              <a:t>As luvas protegem as mãos dos profissionais de saúde de duas formas: como barreira para evitar a penetração de microrganismos por possíveis portas de entrada nas mãos e diminuindo a carga microbiana que entra em contato com a mão do profissional. </a:t>
            </a:r>
          </a:p>
          <a:p>
            <a:pPr>
              <a:spcAft>
                <a:spcPts val="300"/>
              </a:spcAft>
            </a:pPr>
            <a:endParaRPr lang="pt-BR" dirty="0"/>
          </a:p>
        </p:txBody>
      </p:sp>
    </p:spTree>
    <p:extLst>
      <p:ext uri="{BB962C8B-B14F-4D97-AF65-F5344CB8AC3E}">
        <p14:creationId xmlns:p14="http://schemas.microsoft.com/office/powerpoint/2010/main" val="250951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5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4" name="Retângulo 23"/>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25" name="Retângulo 24"/>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7" name="Retângulo 26"/>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8" name="Retângulo 27"/>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9" name="Retângulo 28"/>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0" name="Retângulo 29"/>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1" name="Retângulo 30"/>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2" name="Retângulo 31"/>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4" name="Retângulo 33"/>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5" name="Retângulo 34"/>
          <p:cNvSpPr/>
          <p:nvPr/>
        </p:nvSpPr>
        <p:spPr>
          <a:xfrm>
            <a:off x="1619672" y="1262246"/>
            <a:ext cx="6408712" cy="196977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300"/>
              </a:spcAft>
            </a:pPr>
            <a:endParaRPr lang="pt-BR" dirty="0"/>
          </a:p>
          <a:p>
            <a:pPr algn="ctr">
              <a:spcAft>
                <a:spcPts val="300"/>
              </a:spcAft>
            </a:pPr>
            <a:r>
              <a:rPr lang="pt-BR" b="1" dirty="0"/>
              <a:t>O uso de luvas não exclui a necessidade de higienizar as mãos.</a:t>
            </a:r>
          </a:p>
          <a:p>
            <a:pPr algn="ctr">
              <a:spcAft>
                <a:spcPts val="300"/>
              </a:spcAft>
            </a:pPr>
            <a:endParaRPr lang="pt-BR" b="1" dirty="0"/>
          </a:p>
          <a:p>
            <a:pPr>
              <a:spcAft>
                <a:spcPts val="300"/>
              </a:spcAft>
            </a:pPr>
            <a:r>
              <a:rPr lang="pt-BR" dirty="0"/>
              <a:t>No caso de precauções específicas por contato, são indicadas para proteger as mãos do profissional de saúde do contato com microrganismos </a:t>
            </a:r>
            <a:r>
              <a:rPr lang="pt-BR" dirty="0" err="1"/>
              <a:t>epidemiologicamente</a:t>
            </a:r>
            <a:r>
              <a:rPr lang="pt-BR" dirty="0"/>
              <a:t> relevantes presentes na superfície corporal ou ambiente/superfícies próximas do usuário. </a:t>
            </a:r>
            <a:endParaRPr lang="pt-BR" b="1" dirty="0"/>
          </a:p>
          <a:p>
            <a:endParaRPr lang="pt-BR" dirty="0"/>
          </a:p>
        </p:txBody>
      </p:sp>
      <p:sp>
        <p:nvSpPr>
          <p:cNvPr id="3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pic>
        <p:nvPicPr>
          <p:cNvPr id="3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0822" t="32229" r="32288" b="26444"/>
          <a:stretch/>
        </p:blipFill>
        <p:spPr bwMode="auto">
          <a:xfrm>
            <a:off x="2987824" y="3301468"/>
            <a:ext cx="4032448" cy="16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8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7" name="Retângulo 16"/>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18" name="Retângulo 17"/>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9" name="Retângulo 18"/>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1" name="Retângulo 20"/>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2" name="Retângulo 21"/>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24" name="Retângulo 23"/>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26" name="Retângulo 25"/>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3" name="Retângulo 32"/>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4" name="Retângulo 33"/>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5" name="Retângulo 34"/>
          <p:cNvSpPr/>
          <p:nvPr/>
        </p:nvSpPr>
        <p:spPr>
          <a:xfrm>
            <a:off x="1619672" y="1262246"/>
            <a:ext cx="6120680" cy="353943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dirty="0"/>
              <a:t>As luvas de procedimento são indicadas:</a:t>
            </a:r>
          </a:p>
          <a:p>
            <a:endParaRPr lang="pt-BR" dirty="0"/>
          </a:p>
          <a:p>
            <a:r>
              <a:rPr lang="pt-BR" b="1" dirty="0"/>
              <a:t>No contato direto com o usuário</a:t>
            </a:r>
            <a:endParaRPr lang="pt-BR" dirty="0"/>
          </a:p>
          <a:p>
            <a:pPr lvl="2" indent="176213"/>
            <a:r>
              <a:rPr lang="pt-BR" dirty="0"/>
              <a:t>Contato com sangue</a:t>
            </a:r>
          </a:p>
          <a:p>
            <a:pPr lvl="2" indent="176213"/>
            <a:r>
              <a:rPr lang="pt-BR" dirty="0"/>
              <a:t>Contato com mucosas e pele não íntegra</a:t>
            </a:r>
          </a:p>
          <a:p>
            <a:pPr lvl="2" indent="176213"/>
            <a:r>
              <a:rPr lang="pt-BR" dirty="0"/>
              <a:t>Presença de microrganismos </a:t>
            </a:r>
            <a:r>
              <a:rPr lang="pt-BR" dirty="0" err="1"/>
              <a:t>epidemiologicamente</a:t>
            </a:r>
            <a:r>
              <a:rPr lang="pt-BR" dirty="0"/>
              <a:t> importantes</a:t>
            </a:r>
          </a:p>
          <a:p>
            <a:pPr lvl="2" indent="176213"/>
            <a:r>
              <a:rPr lang="pt-BR" dirty="0"/>
              <a:t>Epidemias </a:t>
            </a:r>
          </a:p>
          <a:p>
            <a:pPr lvl="2" indent="176213"/>
            <a:r>
              <a:rPr lang="pt-BR" dirty="0"/>
              <a:t>Inserção ou retirada de dispositivos intravenosos (IV)</a:t>
            </a:r>
          </a:p>
          <a:p>
            <a:pPr lvl="2" indent="176213"/>
            <a:r>
              <a:rPr lang="pt-BR" dirty="0"/>
              <a:t>Coleta de sangue</a:t>
            </a:r>
          </a:p>
          <a:p>
            <a:pPr lvl="2" indent="176213"/>
            <a:r>
              <a:rPr lang="pt-BR" dirty="0"/>
              <a:t>Manipulação de acesso venoso com presença de sangue</a:t>
            </a:r>
          </a:p>
          <a:p>
            <a:pPr lvl="2" indent="176213"/>
            <a:r>
              <a:rPr lang="pt-BR" dirty="0"/>
              <a:t>Exame pélvico ou vaginal</a:t>
            </a:r>
          </a:p>
          <a:p>
            <a:pPr lvl="0"/>
            <a:endParaRPr lang="pt-BR" dirty="0"/>
          </a:p>
          <a:p>
            <a:r>
              <a:rPr lang="pt-BR" b="1" dirty="0"/>
              <a:t>No contato indireto com o usuário</a:t>
            </a:r>
            <a:endParaRPr lang="pt-BR" dirty="0"/>
          </a:p>
          <a:p>
            <a:pPr marL="176213" lvl="0"/>
            <a:r>
              <a:rPr lang="pt-BR" dirty="0"/>
              <a:t>Manuseio e processamento de produtos para a saúde (etapas de limpeza e acondicionamento)</a:t>
            </a:r>
          </a:p>
          <a:p>
            <a:pPr marL="176213" lvl="0"/>
            <a:r>
              <a:rPr lang="pt-BR" dirty="0"/>
              <a:t>Limpeza de fluidos corporais, como por exemplo, vômito e fezes</a:t>
            </a:r>
          </a:p>
        </p:txBody>
      </p:sp>
      <p:sp>
        <p:nvSpPr>
          <p:cNvPr id="3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pic>
        <p:nvPicPr>
          <p:cNvPr id="3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721" t="13716" r="22837" b="13911"/>
          <a:stretch/>
        </p:blipFill>
        <p:spPr bwMode="auto">
          <a:xfrm>
            <a:off x="7916191" y="893021"/>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1721" t="13716" r="22837" b="13911"/>
          <a:stretch/>
        </p:blipFill>
        <p:spPr bwMode="auto">
          <a:xfrm>
            <a:off x="7916191" y="2150287"/>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21721" t="13716" r="22837" b="13911"/>
          <a:stretch/>
        </p:blipFill>
        <p:spPr bwMode="auto">
          <a:xfrm>
            <a:off x="7916191" y="3407553"/>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8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4"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Rever a Síntese</a:t>
            </a:r>
          </a:p>
        </p:txBody>
      </p:sp>
      <p:sp>
        <p:nvSpPr>
          <p:cNvPr id="5" name="Retângulo 4"/>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6" name="Retângulo 5"/>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7" name="Retângulo 6"/>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8" name="Retângulo 7"/>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9" name="Retângulo 8"/>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10" name="Retângulo 9"/>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11" name="Retângulo 10"/>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12" name="Retângulo 11"/>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13" name="Retângulo 12"/>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pic>
        <p:nvPicPr>
          <p:cNvPr id="16" name="Picture 2" descr="Resultado de imagem para luvas de procedimento cirurgico"/>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hotocopy/>
                    </a14:imgEffect>
                    <a14:imgEffect>
                      <a14:brightnessContrast bright="20000" contrast="20000"/>
                    </a14:imgEffect>
                  </a14:imgLayer>
                </a14:imgProps>
              </a:ext>
              <a:ext uri="{28A0092B-C50C-407E-A947-70E740481C1C}">
                <a14:useLocalDpi xmlns:a14="http://schemas.microsoft.com/office/drawing/2010/main" val="0"/>
              </a:ext>
            </a:extLst>
          </a:blip>
          <a:srcRect r="34544" b="9674"/>
          <a:stretch/>
        </p:blipFill>
        <p:spPr bwMode="auto">
          <a:xfrm rot="2837821">
            <a:off x="6173178" y="2742358"/>
            <a:ext cx="2123137" cy="1526134"/>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p:cNvSpPr/>
          <p:nvPr/>
        </p:nvSpPr>
        <p:spPr>
          <a:xfrm>
            <a:off x="1619672" y="1131590"/>
            <a:ext cx="6624736" cy="3877985"/>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dirty="0"/>
              <a:t>O uso de luvas quando não indicado representa um gasto desnecessário de recursos, sem que efetivamente haja uma redução na transmissão de microrganismos. </a:t>
            </a:r>
          </a:p>
          <a:p>
            <a:r>
              <a:rPr lang="pt-BR" dirty="0"/>
              <a:t>Pode também resultar em oportunidades perdidas para a higiene das mãos e contaminação do ambiente em torno do usuário (quando tocado por mãos enluvadas contaminadas). </a:t>
            </a:r>
          </a:p>
          <a:p>
            <a:pPr algn="ctr"/>
            <a:r>
              <a:rPr lang="pt-BR" dirty="0"/>
              <a:t>As situações em que o seu uso </a:t>
            </a:r>
            <a:r>
              <a:rPr lang="pt-BR" b="1" dirty="0"/>
              <a:t>NÃO</a:t>
            </a:r>
            <a:r>
              <a:rPr lang="pt-BR" dirty="0"/>
              <a:t> é indicado: </a:t>
            </a:r>
          </a:p>
          <a:p>
            <a:pPr algn="ctr"/>
            <a:endParaRPr lang="pt-BR" sz="800" dirty="0"/>
          </a:p>
          <a:p>
            <a:pPr marL="285750" lvl="0" indent="-285750">
              <a:buBlip>
                <a:blip r:embed="rId6"/>
              </a:buBlip>
            </a:pPr>
            <a:r>
              <a:rPr lang="pt-BR" dirty="0"/>
              <a:t>Aferição de pressão arterial (PA), pulso e temperatura</a:t>
            </a:r>
          </a:p>
          <a:p>
            <a:pPr marL="285750" lvl="0" indent="-285750">
              <a:buBlip>
                <a:blip r:embed="rId6"/>
              </a:buBlip>
            </a:pPr>
            <a:r>
              <a:rPr lang="pt-BR" dirty="0"/>
              <a:t>Realização de injeções intramuscular (IM) e subcutânea (SC)</a:t>
            </a:r>
          </a:p>
          <a:p>
            <a:pPr marL="285750" lvl="0" indent="-285750">
              <a:buBlip>
                <a:blip r:embed="rId6"/>
              </a:buBlip>
            </a:pPr>
            <a:r>
              <a:rPr lang="pt-BR" dirty="0"/>
              <a:t>Transporte de paciente</a:t>
            </a:r>
          </a:p>
          <a:p>
            <a:pPr marL="285750" lvl="0" indent="-285750">
              <a:buBlip>
                <a:blip r:embed="rId6"/>
              </a:buBlip>
            </a:pPr>
            <a:r>
              <a:rPr lang="pt-BR" dirty="0"/>
              <a:t>Cuidado com olhos e ouvidos, sem presença de secreção</a:t>
            </a:r>
          </a:p>
          <a:p>
            <a:pPr marL="285750" lvl="0" indent="-285750">
              <a:buBlip>
                <a:blip r:embed="rId6"/>
              </a:buBlip>
            </a:pPr>
            <a:r>
              <a:rPr lang="pt-BR" dirty="0"/>
              <a:t>Manipulação de linha vascular sem presença de sangue</a:t>
            </a:r>
          </a:p>
          <a:p>
            <a:pPr marL="285750" lvl="0" indent="-285750">
              <a:buBlip>
                <a:blip r:embed="rId6"/>
              </a:buBlip>
            </a:pPr>
            <a:r>
              <a:rPr lang="pt-BR" dirty="0"/>
              <a:t>Ao usar telefone</a:t>
            </a:r>
          </a:p>
          <a:p>
            <a:pPr marL="285750" lvl="0" indent="-285750">
              <a:buBlip>
                <a:blip r:embed="rId6"/>
              </a:buBlip>
            </a:pPr>
            <a:r>
              <a:rPr lang="pt-BR" dirty="0"/>
              <a:t>Anotar no prontuário</a:t>
            </a:r>
          </a:p>
          <a:p>
            <a:pPr marL="285750" lvl="0" indent="-285750">
              <a:buBlip>
                <a:blip r:embed="rId6"/>
              </a:buBlip>
            </a:pPr>
            <a:r>
              <a:rPr lang="pt-BR" dirty="0"/>
              <a:t>Administração de medicação por via oral (VO)</a:t>
            </a:r>
          </a:p>
          <a:p>
            <a:pPr marL="285750" lvl="0" indent="-285750">
              <a:buBlip>
                <a:blip r:embed="rId6"/>
              </a:buBlip>
            </a:pPr>
            <a:r>
              <a:rPr lang="pt-BR" dirty="0"/>
              <a:t>Administração de </a:t>
            </a:r>
            <a:r>
              <a:rPr lang="pt-BR" dirty="0" err="1"/>
              <a:t>oxigenoterapia</a:t>
            </a:r>
            <a:r>
              <a:rPr lang="pt-BR" dirty="0"/>
              <a:t> não invasiva</a:t>
            </a:r>
          </a:p>
          <a:p>
            <a:pPr marL="285750" lvl="0" indent="-285750">
              <a:buBlip>
                <a:blip r:embed="rId6"/>
              </a:buBlip>
            </a:pPr>
            <a:r>
              <a:rPr lang="pt-BR" dirty="0"/>
              <a:t>Substituição de roupa de cama ou lençol de papel, sem presença de matéria orgânica</a:t>
            </a:r>
          </a:p>
        </p:txBody>
      </p:sp>
    </p:spTree>
    <p:extLst>
      <p:ext uri="{BB962C8B-B14F-4D97-AF65-F5344CB8AC3E}">
        <p14:creationId xmlns:p14="http://schemas.microsoft.com/office/powerpoint/2010/main" val="84790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691680" y="1419622"/>
            <a:ext cx="7272808" cy="3062377"/>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b="1" dirty="0">
                <a:solidFill>
                  <a:schemeClr val="accent6">
                    <a:lumMod val="75000"/>
                  </a:schemeClr>
                </a:solidFill>
              </a:rPr>
              <a:t>Caso 2: </a:t>
            </a:r>
            <a:r>
              <a:rPr lang="pt-BR" sz="1100" b="1" dirty="0">
                <a:solidFill>
                  <a:schemeClr val="accent6">
                    <a:lumMod val="75000"/>
                  </a:schemeClr>
                </a:solidFill>
              </a:rPr>
              <a:t> </a:t>
            </a:r>
            <a:r>
              <a:rPr lang="pt-BR" b="1" dirty="0">
                <a:solidFill>
                  <a:schemeClr val="accent6">
                    <a:lumMod val="75000"/>
                  </a:schemeClr>
                </a:solidFill>
              </a:rPr>
              <a:t>Em relação ao uso de luvas, escolha a alternativa correta:</a:t>
            </a:r>
          </a:p>
          <a:p>
            <a:r>
              <a:rPr lang="pt-BR" sz="1100" dirty="0"/>
              <a:t> </a:t>
            </a:r>
          </a:p>
          <a:p>
            <a:pPr marL="342900" lvl="0" indent="-249238">
              <a:buFont typeface="+mj-lt"/>
              <a:buAutoNum type="alphaUcPeriod"/>
            </a:pPr>
            <a:r>
              <a:rPr lang="pt-BR" dirty="0"/>
              <a:t>Ela deveria ter calçado as luvas de procedimento antes de realizar a punção digital, a fim de evitar o contato com sangue do usuário, higienizando as mãos previamente. </a:t>
            </a:r>
          </a:p>
          <a:p>
            <a:pPr marL="342900" lvl="0" indent="-249238">
              <a:buFont typeface="+mj-lt"/>
              <a:buAutoNum type="alphaUcPeriod"/>
            </a:pPr>
            <a:endParaRPr lang="pt-BR" dirty="0"/>
          </a:p>
          <a:p>
            <a:pPr marL="342900" lvl="0" indent="-249238">
              <a:buFont typeface="+mj-lt"/>
              <a:buAutoNum type="alphaUcPeriod"/>
            </a:pPr>
            <a:r>
              <a:rPr lang="pt-BR" dirty="0"/>
              <a:t>Nesse procedimento de </a:t>
            </a:r>
            <a:r>
              <a:rPr lang="pt-BR" dirty="0" err="1"/>
              <a:t>glicosimetria</a:t>
            </a:r>
            <a:r>
              <a:rPr lang="pt-BR" dirty="0"/>
              <a:t> digital, não é necessário o uso de luvas, pois a quantidade de material orgânico que pode estar presente é mínima, e assim, o risco de exposição é irrelevante.</a:t>
            </a:r>
          </a:p>
          <a:p>
            <a:pPr marL="342900" lvl="0" indent="-249238">
              <a:buFont typeface="+mj-lt"/>
              <a:buAutoNum type="alphaUcPeriod"/>
            </a:pPr>
            <a:endParaRPr lang="pt-BR" dirty="0"/>
          </a:p>
          <a:p>
            <a:pPr marL="342900" lvl="0" indent="-249238">
              <a:buFont typeface="+mj-lt"/>
              <a:buAutoNum type="alphaUcPeriod"/>
            </a:pPr>
            <a:r>
              <a:rPr lang="pt-BR" dirty="0"/>
              <a:t>Ela  deveria ter calçado as luvas assim que entrou no domicílio do usuário, pois qualquer contato deve ser realizado com o uso de luvas.</a:t>
            </a:r>
          </a:p>
          <a:p>
            <a:pPr marL="342900" lvl="0" indent="-249238">
              <a:buFont typeface="+mj-lt"/>
              <a:buAutoNum type="alphaUcPeriod"/>
            </a:pPr>
            <a:endParaRPr lang="pt-BR" dirty="0"/>
          </a:p>
          <a:p>
            <a:pPr marL="342900" lvl="0" indent="-249238">
              <a:buFont typeface="+mj-lt"/>
              <a:buAutoNum type="alphaUcPeriod"/>
            </a:pPr>
            <a:r>
              <a:rPr lang="pt-BR" dirty="0"/>
              <a:t>O uso de luvas de procedimento é preconizado somente para o ambiente hospitalar devido ao maior número de microrganismos presente nesse local.</a:t>
            </a:r>
          </a:p>
        </p:txBody>
      </p:sp>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Rever </a:t>
            </a:r>
            <a:r>
              <a:rPr lang="pt-BR" b="1" dirty="0">
                <a:solidFill>
                  <a:schemeClr val="tx1"/>
                </a:solidFill>
              </a:rPr>
              <a:t>Caso 2</a:t>
            </a:r>
          </a:p>
        </p:txBody>
      </p:sp>
      <p:sp>
        <p:nvSpPr>
          <p:cNvPr id="37" name="Retângulo 36">
            <a:hlinkClick r:id="rId3" action="ppaction://hlinksldjump"/>
          </p:cNvPr>
          <p:cNvSpPr/>
          <p:nvPr/>
        </p:nvSpPr>
        <p:spPr>
          <a:xfrm>
            <a:off x="1811079" y="1851670"/>
            <a:ext cx="252000" cy="252000"/>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8" name="Retângulo 37">
            <a:hlinkClick r:id="rId4" action="ppaction://hlinksldjump"/>
          </p:cNvPr>
          <p:cNvSpPr/>
          <p:nvPr/>
        </p:nvSpPr>
        <p:spPr>
          <a:xfrm>
            <a:off x="1811079" y="2499742"/>
            <a:ext cx="252000" cy="252000"/>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39" name="Retângulo 38">
            <a:hlinkClick r:id="rId5" action="ppaction://hlinksldjump"/>
          </p:cNvPr>
          <p:cNvSpPr/>
          <p:nvPr/>
        </p:nvSpPr>
        <p:spPr>
          <a:xfrm>
            <a:off x="1811079" y="3345850"/>
            <a:ext cx="252000" cy="252000"/>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40" name="Retângulo 39">
            <a:hlinkClick r:id="rId6" action="ppaction://hlinksldjump"/>
          </p:cNvPr>
          <p:cNvSpPr/>
          <p:nvPr/>
        </p:nvSpPr>
        <p:spPr>
          <a:xfrm>
            <a:off x="1796068" y="3963318"/>
            <a:ext cx="252000" cy="252000"/>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noFill/>
            </a:endParaRPr>
          </a:p>
        </p:txBody>
      </p:sp>
      <p:sp>
        <p:nvSpPr>
          <p:cNvPr id="2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3ª etapa: </a:t>
            </a:r>
            <a:r>
              <a:rPr lang="pt-BR" sz="1800" dirty="0">
                <a:solidFill>
                  <a:schemeClr val="bg1"/>
                </a:solidFill>
              </a:rPr>
              <a:t>ler o </a:t>
            </a:r>
            <a:r>
              <a:rPr lang="pt-BR" sz="1800" b="1" cap="small" dirty="0">
                <a:solidFill>
                  <a:schemeClr val="bg1"/>
                </a:solidFill>
              </a:rPr>
              <a:t>Caso</a:t>
            </a:r>
            <a:r>
              <a:rPr lang="pt-BR" sz="1800" b="1" dirty="0">
                <a:solidFill>
                  <a:schemeClr val="bg1"/>
                </a:solidFill>
              </a:rPr>
              <a:t> 2</a:t>
            </a:r>
            <a:r>
              <a:rPr lang="pt-BR" sz="1800" dirty="0">
                <a:solidFill>
                  <a:schemeClr val="bg1"/>
                </a:solidFill>
              </a:rPr>
              <a:t>, refletir e</a:t>
            </a:r>
            <a:r>
              <a:rPr lang="pt-BR" sz="1800" b="1" dirty="0">
                <a:solidFill>
                  <a:schemeClr val="bg1"/>
                </a:solidFill>
              </a:rPr>
              <a:t> </a:t>
            </a:r>
            <a:r>
              <a:rPr lang="pt-BR" sz="1800" dirty="0">
                <a:solidFill>
                  <a:schemeClr val="bg1"/>
                </a:solidFill>
              </a:rPr>
              <a:t>escolher a alternativa que considerar correta</a:t>
            </a:r>
          </a:p>
        </p:txBody>
      </p:sp>
      <p:sp>
        <p:nvSpPr>
          <p:cNvPr id="18" name="Retângulo 17"/>
          <p:cNvSpPr/>
          <p:nvPr/>
        </p:nvSpPr>
        <p:spPr>
          <a:xfrm>
            <a:off x="1509065" y="771549"/>
            <a:ext cx="1192955" cy="369332"/>
          </a:xfrm>
          <a:prstGeom prst="rect">
            <a:avLst/>
          </a:prstGeom>
        </p:spPr>
        <p:txBody>
          <a:bodyPr wrap="none">
            <a:spAutoFit/>
          </a:bodyPr>
          <a:lstStyle/>
          <a:p>
            <a:pPr algn="just"/>
            <a:r>
              <a:rPr lang="pt-BR" sz="1800" b="1" cap="small" dirty="0">
                <a:solidFill>
                  <a:schemeClr val="tx2">
                    <a:lumMod val="75000"/>
                  </a:schemeClr>
                </a:solidFill>
                <a:latin typeface="Trebuchet MS" pitchFamily="34" charset="0"/>
                <a:cs typeface="Arial" pitchFamily="34" charset="0"/>
              </a:rPr>
              <a:t>Avaliação</a:t>
            </a:r>
          </a:p>
        </p:txBody>
      </p:sp>
      <p:sp>
        <p:nvSpPr>
          <p:cNvPr id="20" name="Retângulo 19"/>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1" name="Retângulo 20"/>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2" name="Retângulo 21"/>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1" name="Retângulo 30"/>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2" name="Retângulo 31"/>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3" name="Retângulo 32"/>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Avaliação</a:t>
            </a:r>
          </a:p>
        </p:txBody>
      </p:sp>
      <p:sp>
        <p:nvSpPr>
          <p:cNvPr id="34" name="Retângulo 33"/>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374904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547664" y="771550"/>
            <a:ext cx="7200000" cy="369332"/>
          </a:xfrm>
          <a:prstGeom prst="rect">
            <a:avLst/>
          </a:prstGeom>
        </p:spPr>
        <p:txBody>
          <a:bodyPr wrap="square">
            <a:spAutoFit/>
          </a:bodyPr>
          <a:lstStyle/>
          <a:p>
            <a:pPr algn="just"/>
            <a:r>
              <a:rPr lang="pt-BR" sz="1800" b="1" cap="small" dirty="0">
                <a:solidFill>
                  <a:schemeClr val="tx2">
                    <a:lumMod val="75000"/>
                  </a:schemeClr>
                </a:solidFill>
                <a:latin typeface="Trebuchet MS" pitchFamily="34" charset="0"/>
                <a:cs typeface="Arial" pitchFamily="34" charset="0"/>
              </a:rPr>
              <a:t>Introdução</a:t>
            </a:r>
            <a:endParaRPr lang="pt-BR" sz="1800" dirty="0">
              <a:solidFill>
                <a:schemeClr val="tx2">
                  <a:lumMod val="75000"/>
                </a:schemeClr>
              </a:solidFill>
            </a:endParaRPr>
          </a:p>
        </p:txBody>
      </p:sp>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 name="Retângulo 1"/>
          <p:cNvSpPr/>
          <p:nvPr/>
        </p:nvSpPr>
        <p:spPr>
          <a:xfrm>
            <a:off x="1619672" y="1263987"/>
            <a:ext cx="7055984" cy="2677656"/>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pt-BR" dirty="0">
                <a:solidFill>
                  <a:schemeClr val="tx1"/>
                </a:solidFill>
              </a:rPr>
              <a:t>A adesão dos trabalhadores da saúde às precauções-padrão (PP) e precauções específicas (PE) é essencial para prevenir a transmissão de microrganismos, tanto no ambiente hospitalar como na atenção primária à saúde (APS). A literatura apresenta poucos estudos referentes à adesão a essas precauções no ambiente extra hospitalar, em especial na atenção primária em saúde.</a:t>
            </a:r>
          </a:p>
          <a:p>
            <a:pPr algn="just">
              <a:lnSpc>
                <a:spcPct val="150000"/>
              </a:lnSpc>
            </a:pPr>
            <a:r>
              <a:rPr lang="pt-BR" dirty="0">
                <a:solidFill>
                  <a:schemeClr val="tx1"/>
                </a:solidFill>
              </a:rPr>
              <a:t>O aumento da incidência de pacientes colonizados com microrganismos multirresistentes, a alta prevalência da tuberculose (TB) no país e surtos como o da gripe AH1N1, ampliam a necessidade de atenção aos riscos de transmissão de microrganismos na APS.</a:t>
            </a:r>
          </a:p>
        </p:txBody>
      </p:sp>
      <p:sp>
        <p:nvSpPr>
          <p:cNvPr id="17" name="Divisa 16">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9"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20" name="Retângulo 19"/>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1" name="Retângulo 20"/>
          <p:cNvSpPr/>
          <p:nvPr/>
        </p:nvSpPr>
        <p:spPr>
          <a:xfrm>
            <a:off x="107504" y="1138078"/>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Introdução</a:t>
            </a:r>
          </a:p>
        </p:txBody>
      </p:sp>
      <p:sp>
        <p:nvSpPr>
          <p:cNvPr id="22" name="Retângulo 21"/>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23" name="Retângulo 22"/>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
        <p:nvSpPr>
          <p:cNvPr id="24" name="Retângulo 23"/>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5" name="Retângulo 24"/>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6" name="Retângulo 25"/>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7" name="Retângulo 26"/>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402031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16" name="Retângulo 15"/>
          <p:cNvSpPr/>
          <p:nvPr/>
        </p:nvSpPr>
        <p:spPr>
          <a:xfrm>
            <a:off x="1259632" y="1563638"/>
            <a:ext cx="6984776" cy="1631216"/>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As luvas de procedimento são indicadas no possível contato das suas mãos com sangue e fluidos corporais. Neste caso, há risco de contato com sangue.</a:t>
            </a:r>
          </a:p>
          <a:p>
            <a:endParaRPr lang="pt-BR" sz="2000" dirty="0"/>
          </a:p>
        </p:txBody>
      </p:sp>
      <p:sp>
        <p:nvSpPr>
          <p:cNvPr id="6" name="Retângulo 5">
            <a:hlinkClick r:id="rId2" action="ppaction://hlinksldjump"/>
          </p:cNvPr>
          <p:cNvSpPr/>
          <p:nvPr/>
        </p:nvSpPr>
        <p:spPr>
          <a:xfrm>
            <a:off x="5161513" y="3291830"/>
            <a:ext cx="3082895" cy="40011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Clique aqui para continuar!</a:t>
            </a:r>
            <a:endParaRPr lang="pt-BR" sz="2000" dirty="0"/>
          </a:p>
        </p:txBody>
      </p:sp>
      <p:sp>
        <p:nvSpPr>
          <p:cNvPr id="9" name="Retângulo 8"/>
          <p:cNvSpPr/>
          <p:nvPr/>
        </p:nvSpPr>
        <p:spPr>
          <a:xfrm>
            <a:off x="1691680" y="1019512"/>
            <a:ext cx="307007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Parabéns! Você acertou! </a:t>
            </a:r>
          </a:p>
        </p:txBody>
      </p:sp>
    </p:spTree>
    <p:extLst>
      <p:ext uri="{BB962C8B-B14F-4D97-AF65-F5344CB8AC3E}">
        <p14:creationId xmlns:p14="http://schemas.microsoft.com/office/powerpoint/2010/main" val="346579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
        <p:nvSpPr>
          <p:cNvPr id="8" name="Retângulo 7">
            <a:hlinkClick r:id="rId2" action="ppaction://hlinksldjump"/>
          </p:cNvPr>
          <p:cNvSpPr/>
          <p:nvPr/>
        </p:nvSpPr>
        <p:spPr>
          <a:xfrm>
            <a:off x="6088048" y="3291830"/>
            <a:ext cx="2156360" cy="40011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
        <p:nvSpPr>
          <p:cNvPr id="6" name="Retângulo 5"/>
          <p:cNvSpPr/>
          <p:nvPr/>
        </p:nvSpPr>
        <p:spPr>
          <a:xfrm>
            <a:off x="1259632" y="1563638"/>
            <a:ext cx="6984776" cy="1631216"/>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2000" b="1" dirty="0"/>
          </a:p>
          <a:p>
            <a:r>
              <a:rPr lang="pt-BR" sz="2000" b="1" dirty="0"/>
              <a:t>As luvas de procedimento devem ser utilizadas sempre que houver risco de exposição das mãos à sangue ou fluidos corporais, como na coleta de sangue digital.</a:t>
            </a:r>
          </a:p>
          <a:p>
            <a:endParaRPr lang="pt-BR" sz="2000" dirty="0"/>
          </a:p>
        </p:txBody>
      </p:sp>
      <p:sp>
        <p:nvSpPr>
          <p:cNvPr id="9"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Tree>
    <p:extLst>
      <p:ext uri="{BB962C8B-B14F-4D97-AF65-F5344CB8AC3E}">
        <p14:creationId xmlns:p14="http://schemas.microsoft.com/office/powerpoint/2010/main" val="159849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611560" y="1516598"/>
            <a:ext cx="7992888" cy="2677656"/>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b="1" dirty="0"/>
          </a:p>
          <a:p>
            <a:r>
              <a:rPr lang="pt-BR" sz="2000" b="1" dirty="0"/>
              <a:t>As luvas de procedimento NÃO devem ser usadas nas seguintes situações: aferição de pressão arterial (PA), pulso e temperatura; realização de injeções intramuscular (IM) e subcutânea (SC); transporte de paciente; cuidado com olhos e ouvidos, sem presença de secreção; manipulação de linha vascular sem vazamento de sangue; ao usar telefone; anotar no prontuário; administração de medicação por via oral (VO); administração de </a:t>
            </a:r>
            <a:r>
              <a:rPr lang="pt-BR" sz="2000" b="1" dirty="0" err="1"/>
              <a:t>oxigenoterapia</a:t>
            </a:r>
            <a:r>
              <a:rPr lang="pt-BR" sz="2000" b="1" dirty="0"/>
              <a:t> não invasiva; substituição de roupa de cama ou lençol de papel, sem presença de matéria orgânica. </a:t>
            </a:r>
            <a:endParaRPr lang="pt-BR" sz="1000" dirty="0"/>
          </a:p>
        </p:txBody>
      </p:sp>
      <p:sp>
        <p:nvSpPr>
          <p:cNvPr id="8" name="Retângulo 7">
            <a:hlinkClick r:id="rId2" action="ppaction://hlinksldjump"/>
          </p:cNvPr>
          <p:cNvSpPr/>
          <p:nvPr/>
        </p:nvSpPr>
        <p:spPr>
          <a:xfrm>
            <a:off x="6448088" y="4299942"/>
            <a:ext cx="2156360" cy="40011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
        <p:nvSpPr>
          <p:cNvPr id="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9" name="Retângulo 8"/>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Tree>
    <p:extLst>
      <p:ext uri="{BB962C8B-B14F-4D97-AF65-F5344CB8AC3E}">
        <p14:creationId xmlns:p14="http://schemas.microsoft.com/office/powerpoint/2010/main" val="34910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403648" y="1563638"/>
            <a:ext cx="6624736" cy="1908215"/>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pt-BR" sz="800" b="1" dirty="0"/>
          </a:p>
          <a:p>
            <a:r>
              <a:rPr lang="pt-BR" sz="2000" b="1" dirty="0"/>
              <a:t>O uso de luvas, assim como todas as medidas incluídas nas precauções padrão, são recomendadas também no ambiente extra hospitalar, pois o risco de exposição a sangue e fluidos corporais é presente em todos os ambientes de assistência à saúde.</a:t>
            </a:r>
          </a:p>
          <a:p>
            <a:endParaRPr lang="pt-BR" sz="1000" dirty="0"/>
          </a:p>
        </p:txBody>
      </p:sp>
      <p:sp>
        <p:nvSpPr>
          <p:cNvPr id="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endParaRPr lang="pt-BR" sz="1800" dirty="0">
              <a:solidFill>
                <a:schemeClr val="bg1"/>
              </a:solidFill>
            </a:endParaRPr>
          </a:p>
        </p:txBody>
      </p:sp>
      <p:sp>
        <p:nvSpPr>
          <p:cNvPr id="7" name="Retângulo 6">
            <a:hlinkClick r:id="rId2" action="ppaction://hlinksldjump"/>
          </p:cNvPr>
          <p:cNvSpPr/>
          <p:nvPr/>
        </p:nvSpPr>
        <p:spPr>
          <a:xfrm>
            <a:off x="5872024" y="3579862"/>
            <a:ext cx="2156360" cy="40011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sz="2000" b="1" dirty="0"/>
              <a:t>Tente novamente!</a:t>
            </a:r>
            <a:endParaRPr lang="pt-BR" sz="2000" dirty="0"/>
          </a:p>
        </p:txBody>
      </p:sp>
      <p:sp>
        <p:nvSpPr>
          <p:cNvPr id="10" name="Retângulo 9"/>
          <p:cNvSpPr/>
          <p:nvPr/>
        </p:nvSpPr>
        <p:spPr>
          <a:xfrm>
            <a:off x="1691680" y="1059582"/>
            <a:ext cx="4932761" cy="400110"/>
          </a:xfrm>
          <a:prstGeom prst="rect">
            <a:avLst/>
          </a:prstGeom>
        </p:spPr>
        <p:txBody>
          <a:bodyPr wrap="none">
            <a:spAutoFit/>
          </a:bodyPr>
          <a:lstStyle/>
          <a:p>
            <a:r>
              <a:rPr lang="pt-BR" sz="2000" b="1" cap="small" dirty="0">
                <a:solidFill>
                  <a:schemeClr val="accent6">
                    <a:lumMod val="75000"/>
                  </a:schemeClr>
                </a:solidFill>
                <a:latin typeface="Trebuchet MS" pitchFamily="34" charset="0"/>
                <a:cs typeface="Arial" pitchFamily="34" charset="0"/>
              </a:rPr>
              <a:t>Que pena! Essa não é a resposta correta! </a:t>
            </a:r>
          </a:p>
        </p:txBody>
      </p:sp>
    </p:spTree>
    <p:extLst>
      <p:ext uri="{BB962C8B-B14F-4D97-AF65-F5344CB8AC3E}">
        <p14:creationId xmlns:p14="http://schemas.microsoft.com/office/powerpoint/2010/main" val="336774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istofoli.com/biosseguranca/wp-content/uploads/2012/10/Dia-internacional-de-lavagem-das-m%C3%A3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147814"/>
            <a:ext cx="3002587" cy="1141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ângulo 1"/>
          <p:cNvSpPr/>
          <p:nvPr/>
        </p:nvSpPr>
        <p:spPr>
          <a:xfrm>
            <a:off x="1698560" y="771550"/>
            <a:ext cx="1260281"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Conclusão</a:t>
            </a:r>
            <a:endParaRPr lang="pt-BR" sz="1800" dirty="0">
              <a:solidFill>
                <a:schemeClr val="tx2">
                  <a:lumMod val="75000"/>
                </a:schemeClr>
              </a:solidFill>
            </a:endParaRPr>
          </a:p>
        </p:txBody>
      </p:sp>
      <p:sp>
        <p:nvSpPr>
          <p:cNvPr id="15"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7" name="Retângulo 16"/>
          <p:cNvSpPr/>
          <p:nvPr/>
        </p:nvSpPr>
        <p:spPr>
          <a:xfrm>
            <a:off x="1979712" y="1434138"/>
            <a:ext cx="5904656" cy="1569660"/>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14300" lvl="0" algn="ctr">
              <a:lnSpc>
                <a:spcPct val="150000"/>
              </a:lnSpc>
              <a:buClr>
                <a:srgbClr val="1C4587"/>
              </a:buClr>
              <a:buSzPct val="100000"/>
            </a:pPr>
            <a:r>
              <a:rPr lang="pt-BR" sz="1600" dirty="0">
                <a:solidFill>
                  <a:schemeClr val="tx1"/>
                </a:solidFill>
              </a:rPr>
              <a:t>A presente Web Quest é de caráter educativo, com a qual se espera ter contribuído com sua sensibilização e orientação sobre a importância da adoção de boas práticas para prevenção de transmissão de microrganismos na APS!</a:t>
            </a:r>
          </a:p>
        </p:txBody>
      </p:sp>
      <p:sp>
        <p:nvSpPr>
          <p:cNvPr id="14"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6" name="Retângulo 15"/>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8" name="Retângulo 17"/>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2" name="Retângulo 21"/>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3" name="Retângulo 22"/>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28" name="Retângulo 27"/>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29" name="Retângulo 28"/>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0" name="Retângulo 29"/>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Conclusão</a:t>
            </a:r>
          </a:p>
        </p:txBody>
      </p:sp>
      <p:sp>
        <p:nvSpPr>
          <p:cNvPr id="31" name="Retângulo 30"/>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394535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7740352"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sair</a:t>
            </a:r>
          </a:p>
        </p:txBody>
      </p:sp>
      <p:sp>
        <p:nvSpPr>
          <p:cNvPr id="19" name="Retângulo 18"/>
          <p:cNvSpPr/>
          <p:nvPr/>
        </p:nvSpPr>
        <p:spPr>
          <a:xfrm>
            <a:off x="1594800" y="770400"/>
            <a:ext cx="7200000" cy="1661993"/>
          </a:xfrm>
          <a:prstGeom prst="rect">
            <a:avLst/>
          </a:prstGeom>
        </p:spPr>
        <p:txBody>
          <a:bodyPr wrap="square">
            <a:spAutoFit/>
          </a:bodyPr>
          <a:lstStyle/>
          <a:p>
            <a:pPr algn="just"/>
            <a:r>
              <a:rPr lang="pt-BR" sz="1800" b="1" cap="small" dirty="0">
                <a:solidFill>
                  <a:schemeClr val="tx2">
                    <a:lumMod val="75000"/>
                  </a:schemeClr>
                </a:solidFill>
                <a:latin typeface="Trebuchet MS" pitchFamily="34" charset="0"/>
                <a:cs typeface="Arial" pitchFamily="34" charset="0"/>
              </a:rPr>
              <a:t>Créditos</a:t>
            </a:r>
          </a:p>
          <a:p>
            <a:pPr algn="just"/>
            <a:endParaRPr lang="pt-BR" dirty="0">
              <a:solidFill>
                <a:schemeClr val="accent3">
                  <a:lumMod val="50000"/>
                </a:schemeClr>
              </a:solidFill>
            </a:endParaRPr>
          </a:p>
          <a:p>
            <a:pPr algn="just"/>
            <a:r>
              <a:rPr lang="pt-BR" dirty="0">
                <a:solidFill>
                  <a:schemeClr val="tx1"/>
                </a:solidFill>
              </a:rPr>
              <a:t>Web Quest de curta duração, desenvolvida como parte do </a:t>
            </a:r>
          </a:p>
          <a:p>
            <a:pPr algn="just"/>
            <a:r>
              <a:rPr lang="pt-BR" dirty="0">
                <a:solidFill>
                  <a:schemeClr val="tx1"/>
                </a:solidFill>
              </a:rPr>
              <a:t>                                                                    Projeto FAPESP – Processo nº 2014/08663-1</a:t>
            </a:r>
          </a:p>
          <a:p>
            <a:pPr algn="just"/>
            <a:r>
              <a:rPr lang="pt-BR" b="1" dirty="0">
                <a:solidFill>
                  <a:schemeClr val="tx1"/>
                </a:solidFill>
              </a:rPr>
              <a:t>Público alvo: </a:t>
            </a:r>
            <a:r>
              <a:rPr lang="pt-BR" dirty="0">
                <a:solidFill>
                  <a:schemeClr val="tx1"/>
                </a:solidFill>
              </a:rPr>
              <a:t>profissionais de enfermagem da atenção primária em saúde.</a:t>
            </a:r>
          </a:p>
          <a:p>
            <a:pPr algn="just"/>
            <a:r>
              <a:rPr lang="pt-BR" b="1" dirty="0">
                <a:solidFill>
                  <a:schemeClr val="tx1"/>
                </a:solidFill>
              </a:rPr>
              <a:t>Data da criação: </a:t>
            </a:r>
            <a:r>
              <a:rPr lang="pt-BR" dirty="0">
                <a:solidFill>
                  <a:schemeClr val="tx1"/>
                </a:solidFill>
              </a:rPr>
              <a:t>Setembro/2016</a:t>
            </a:r>
          </a:p>
          <a:p>
            <a:pPr algn="just"/>
            <a:r>
              <a:rPr lang="pt-BR" dirty="0">
                <a:solidFill>
                  <a:schemeClr val="tx1"/>
                </a:solidFill>
              </a:rPr>
              <a:t>Universidade Federal de São Carlos</a:t>
            </a:r>
          </a:p>
        </p:txBody>
      </p:sp>
      <p:sp>
        <p:nvSpPr>
          <p:cNvPr id="2" name="Retângulo 1"/>
          <p:cNvSpPr/>
          <p:nvPr/>
        </p:nvSpPr>
        <p:spPr>
          <a:xfrm>
            <a:off x="1565991" y="2854991"/>
            <a:ext cx="3438057" cy="1815882"/>
          </a:xfrm>
          <a:prstGeom prst="rect">
            <a:avLst/>
          </a:prstGeom>
        </p:spPr>
        <p:txBody>
          <a:bodyPr wrap="square">
            <a:spAutoFit/>
          </a:bodyPr>
          <a:lstStyle/>
          <a:p>
            <a:r>
              <a:rPr lang="pt-BR" dirty="0">
                <a:solidFill>
                  <a:schemeClr val="tx1"/>
                </a:solidFill>
              </a:rPr>
              <a:t>Adriana Maria da Silva Felix – </a:t>
            </a:r>
            <a:r>
              <a:rPr lang="pt-BR" dirty="0" err="1">
                <a:solidFill>
                  <a:schemeClr val="tx1"/>
                </a:solidFill>
              </a:rPr>
              <a:t>HCor</a:t>
            </a:r>
            <a:endParaRPr lang="pt-BR" dirty="0">
              <a:solidFill>
                <a:schemeClr val="tx1"/>
              </a:solidFill>
            </a:endParaRPr>
          </a:p>
          <a:p>
            <a:r>
              <a:rPr lang="pt-BR" dirty="0">
                <a:solidFill>
                  <a:schemeClr val="tx1"/>
                </a:solidFill>
              </a:rPr>
              <a:t>Isis </a:t>
            </a:r>
            <a:r>
              <a:rPr lang="pt-BR" dirty="0" err="1">
                <a:solidFill>
                  <a:schemeClr val="tx1"/>
                </a:solidFill>
              </a:rPr>
              <a:t>Pienta</a:t>
            </a:r>
            <a:r>
              <a:rPr lang="pt-BR" dirty="0">
                <a:solidFill>
                  <a:schemeClr val="tx1"/>
                </a:solidFill>
              </a:rPr>
              <a:t> Batista Dias Passos - UFSCar</a:t>
            </a:r>
          </a:p>
          <a:p>
            <a:r>
              <a:rPr lang="pt-BR" dirty="0">
                <a:solidFill>
                  <a:schemeClr val="tx1"/>
                </a:solidFill>
              </a:rPr>
              <a:t>Julia </a:t>
            </a:r>
            <a:r>
              <a:rPr lang="pt-BR" dirty="0" err="1">
                <a:solidFill>
                  <a:schemeClr val="tx1"/>
                </a:solidFill>
              </a:rPr>
              <a:t>Yaeko</a:t>
            </a:r>
            <a:r>
              <a:rPr lang="pt-BR" dirty="0">
                <a:solidFill>
                  <a:schemeClr val="tx1"/>
                </a:solidFill>
              </a:rPr>
              <a:t> </a:t>
            </a:r>
            <a:r>
              <a:rPr lang="pt-BR" dirty="0" err="1">
                <a:solidFill>
                  <a:schemeClr val="tx1"/>
                </a:solidFill>
              </a:rPr>
              <a:t>Kawagoe</a:t>
            </a:r>
            <a:r>
              <a:rPr lang="pt-BR" dirty="0">
                <a:solidFill>
                  <a:schemeClr val="tx1"/>
                </a:solidFill>
              </a:rPr>
              <a:t> – FICSAE</a:t>
            </a:r>
          </a:p>
          <a:p>
            <a:r>
              <a:rPr lang="pt-BR" dirty="0">
                <a:solidFill>
                  <a:schemeClr val="tx1"/>
                </a:solidFill>
              </a:rPr>
              <a:t>Keila </a:t>
            </a:r>
            <a:r>
              <a:rPr lang="pt-BR" dirty="0" err="1">
                <a:solidFill>
                  <a:schemeClr val="tx1"/>
                </a:solidFill>
              </a:rPr>
              <a:t>Kiyomi</a:t>
            </a:r>
            <a:r>
              <a:rPr lang="pt-BR" dirty="0">
                <a:solidFill>
                  <a:schemeClr val="tx1"/>
                </a:solidFill>
              </a:rPr>
              <a:t> </a:t>
            </a:r>
            <a:r>
              <a:rPr lang="pt-BR" dirty="0" err="1">
                <a:solidFill>
                  <a:schemeClr val="tx1"/>
                </a:solidFill>
              </a:rPr>
              <a:t>Seki</a:t>
            </a:r>
            <a:r>
              <a:rPr lang="pt-BR" dirty="0">
                <a:solidFill>
                  <a:schemeClr val="tx1"/>
                </a:solidFill>
              </a:rPr>
              <a:t> –  EEUSP</a:t>
            </a:r>
          </a:p>
          <a:p>
            <a:r>
              <a:rPr lang="pt-BR" dirty="0">
                <a:solidFill>
                  <a:schemeClr val="tx1"/>
                </a:solidFill>
              </a:rPr>
              <a:t>Maria Clara </a:t>
            </a:r>
            <a:r>
              <a:rPr lang="pt-BR" dirty="0" err="1">
                <a:solidFill>
                  <a:schemeClr val="tx1"/>
                </a:solidFill>
              </a:rPr>
              <a:t>Padoveze</a:t>
            </a:r>
            <a:r>
              <a:rPr lang="pt-BR" dirty="0">
                <a:solidFill>
                  <a:schemeClr val="tx1"/>
                </a:solidFill>
              </a:rPr>
              <a:t> – EEUSP</a:t>
            </a:r>
          </a:p>
          <a:p>
            <a:r>
              <a:rPr lang="pt-BR" dirty="0">
                <a:solidFill>
                  <a:schemeClr val="tx1"/>
                </a:solidFill>
              </a:rPr>
              <a:t>Melissa </a:t>
            </a:r>
            <a:r>
              <a:rPr lang="pt-BR" dirty="0" err="1">
                <a:solidFill>
                  <a:schemeClr val="tx1"/>
                </a:solidFill>
              </a:rPr>
              <a:t>Basseto</a:t>
            </a:r>
            <a:r>
              <a:rPr lang="pt-BR" dirty="0">
                <a:solidFill>
                  <a:schemeClr val="tx1"/>
                </a:solidFill>
              </a:rPr>
              <a:t> – UFSCar</a:t>
            </a:r>
          </a:p>
          <a:p>
            <a:r>
              <a:rPr lang="pt-BR" dirty="0" err="1">
                <a:solidFill>
                  <a:schemeClr val="tx1"/>
                </a:solidFill>
              </a:rPr>
              <a:t>Michelli</a:t>
            </a:r>
            <a:r>
              <a:rPr lang="pt-BR" dirty="0">
                <a:solidFill>
                  <a:schemeClr val="tx1"/>
                </a:solidFill>
              </a:rPr>
              <a:t> </a:t>
            </a:r>
            <a:r>
              <a:rPr lang="pt-BR" dirty="0" err="1">
                <a:solidFill>
                  <a:schemeClr val="tx1"/>
                </a:solidFill>
              </a:rPr>
              <a:t>Sako</a:t>
            </a:r>
            <a:r>
              <a:rPr lang="pt-BR" dirty="0">
                <a:solidFill>
                  <a:schemeClr val="tx1"/>
                </a:solidFill>
              </a:rPr>
              <a:t> Pacheco - UFSCar</a:t>
            </a:r>
          </a:p>
          <a:p>
            <a:endParaRPr lang="pt-BR" dirty="0">
              <a:solidFill>
                <a:schemeClr val="accent3">
                  <a:lumMod val="50000"/>
                </a:schemeClr>
              </a:solidFill>
            </a:endParaRPr>
          </a:p>
        </p:txBody>
      </p:sp>
      <p:sp>
        <p:nvSpPr>
          <p:cNvPr id="3" name="Retângulo 2"/>
          <p:cNvSpPr/>
          <p:nvPr/>
        </p:nvSpPr>
        <p:spPr>
          <a:xfrm>
            <a:off x="5010441" y="2854991"/>
            <a:ext cx="4098063" cy="1384995"/>
          </a:xfrm>
          <a:prstGeom prst="rect">
            <a:avLst/>
          </a:prstGeom>
        </p:spPr>
        <p:txBody>
          <a:bodyPr wrap="square">
            <a:spAutoFit/>
          </a:bodyPr>
          <a:lstStyle/>
          <a:p>
            <a:r>
              <a:rPr lang="pt-BR" dirty="0" err="1">
                <a:solidFill>
                  <a:schemeClr val="tx1"/>
                </a:solidFill>
              </a:rPr>
              <a:t>Michely</a:t>
            </a:r>
            <a:r>
              <a:rPr lang="pt-BR" dirty="0">
                <a:solidFill>
                  <a:schemeClr val="tx1"/>
                </a:solidFill>
              </a:rPr>
              <a:t> Aparecida </a:t>
            </a:r>
            <a:r>
              <a:rPr lang="pt-BR" dirty="0" err="1">
                <a:solidFill>
                  <a:schemeClr val="tx1"/>
                </a:solidFill>
              </a:rPr>
              <a:t>Maroldi</a:t>
            </a:r>
            <a:r>
              <a:rPr lang="pt-BR" dirty="0">
                <a:solidFill>
                  <a:schemeClr val="tx1"/>
                </a:solidFill>
              </a:rPr>
              <a:t> - UFSCar</a:t>
            </a:r>
          </a:p>
          <a:p>
            <a:r>
              <a:rPr lang="pt-BR" dirty="0">
                <a:solidFill>
                  <a:schemeClr val="tx1"/>
                </a:solidFill>
              </a:rPr>
              <a:t>Priscila Gonçalves - FICSAE</a:t>
            </a:r>
          </a:p>
          <a:p>
            <a:r>
              <a:rPr lang="pt-BR" dirty="0">
                <a:solidFill>
                  <a:schemeClr val="tx1"/>
                </a:solidFill>
              </a:rPr>
              <a:t>Rosely </a:t>
            </a:r>
            <a:r>
              <a:rPr lang="pt-BR" dirty="0" err="1">
                <a:solidFill>
                  <a:schemeClr val="tx1"/>
                </a:solidFill>
              </a:rPr>
              <a:t>Moralez</a:t>
            </a:r>
            <a:r>
              <a:rPr lang="pt-BR" dirty="0">
                <a:solidFill>
                  <a:schemeClr val="tx1"/>
                </a:solidFill>
              </a:rPr>
              <a:t> de Figueiredo – UFSCar</a:t>
            </a:r>
          </a:p>
          <a:p>
            <a:r>
              <a:rPr lang="pt-BR" dirty="0">
                <a:solidFill>
                  <a:schemeClr val="tx1"/>
                </a:solidFill>
              </a:rPr>
              <a:t>Silvia Alice Ferreira - SES</a:t>
            </a:r>
          </a:p>
          <a:p>
            <a:r>
              <a:rPr lang="pt-BR" dirty="0">
                <a:solidFill>
                  <a:schemeClr val="tx1"/>
                </a:solidFill>
              </a:rPr>
              <a:t>Sílvia Helena Zem-Mascarenhas – UFSCar</a:t>
            </a:r>
          </a:p>
          <a:p>
            <a:r>
              <a:rPr lang="pt-BR" dirty="0">
                <a:solidFill>
                  <a:schemeClr val="tx1"/>
                </a:solidFill>
              </a:rPr>
              <a:t>Stephen </a:t>
            </a:r>
            <a:r>
              <a:rPr lang="pt-BR" dirty="0" err="1">
                <a:solidFill>
                  <a:schemeClr val="tx1"/>
                </a:solidFill>
              </a:rPr>
              <a:t>Timmons</a:t>
            </a:r>
            <a:r>
              <a:rPr lang="pt-BR" dirty="0">
                <a:solidFill>
                  <a:schemeClr val="tx1"/>
                </a:solidFill>
              </a:rPr>
              <a:t> – </a:t>
            </a:r>
            <a:r>
              <a:rPr lang="pt-BR" dirty="0" err="1">
                <a:solidFill>
                  <a:schemeClr val="tx1"/>
                </a:solidFill>
              </a:rPr>
              <a:t>Nothingham</a:t>
            </a:r>
            <a:r>
              <a:rPr lang="pt-BR" dirty="0">
                <a:solidFill>
                  <a:schemeClr val="tx1"/>
                </a:solidFill>
              </a:rPr>
              <a:t> </a:t>
            </a:r>
            <a:r>
              <a:rPr lang="pt-BR" dirty="0" err="1">
                <a:solidFill>
                  <a:schemeClr val="tx1"/>
                </a:solidFill>
              </a:rPr>
              <a:t>University</a:t>
            </a:r>
            <a:r>
              <a:rPr lang="pt-BR" dirty="0">
                <a:solidFill>
                  <a:schemeClr val="tx1"/>
                </a:solidFill>
              </a:rPr>
              <a:t> – UK</a:t>
            </a:r>
          </a:p>
        </p:txBody>
      </p:sp>
      <p:sp>
        <p:nvSpPr>
          <p:cNvPr id="4" name="Retângulo 3"/>
          <p:cNvSpPr/>
          <p:nvPr/>
        </p:nvSpPr>
        <p:spPr>
          <a:xfrm>
            <a:off x="4181382" y="2571750"/>
            <a:ext cx="1175322" cy="338554"/>
          </a:xfrm>
          <a:prstGeom prst="rect">
            <a:avLst/>
          </a:prstGeom>
        </p:spPr>
        <p:txBody>
          <a:bodyPr wrap="none">
            <a:spAutoFit/>
          </a:bodyPr>
          <a:lstStyle/>
          <a:p>
            <a:pPr algn="just"/>
            <a:r>
              <a:rPr lang="pt-BR" sz="1600" b="1" dirty="0">
                <a:solidFill>
                  <a:schemeClr val="tx2">
                    <a:lumMod val="75000"/>
                  </a:schemeClr>
                </a:solidFill>
              </a:rPr>
              <a:t>AUTORIA </a:t>
            </a:r>
          </a:p>
        </p:txBody>
      </p:sp>
      <p:sp>
        <p:nvSpPr>
          <p:cNvPr id="5" name="Retângulo 4"/>
          <p:cNvSpPr/>
          <p:nvPr/>
        </p:nvSpPr>
        <p:spPr>
          <a:xfrm>
            <a:off x="1594800" y="2854991"/>
            <a:ext cx="7441696" cy="166097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8" name="Retângulo 17"/>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0" name="Retângulo 19"/>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1" name="Retângulo 20"/>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2" name="Retângulo 21"/>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23" name="Retângulo 22"/>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Recursos</a:t>
            </a:r>
          </a:p>
        </p:txBody>
      </p:sp>
      <p:sp>
        <p:nvSpPr>
          <p:cNvPr id="31" name="Retângulo 30"/>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Avaliação</a:t>
            </a:r>
          </a:p>
        </p:txBody>
      </p:sp>
      <p:sp>
        <p:nvSpPr>
          <p:cNvPr id="32" name="Retângulo 31"/>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3" name="Retângulo 32"/>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Créditos</a:t>
            </a:r>
          </a:p>
        </p:txBody>
      </p:sp>
    </p:spTree>
    <p:extLst>
      <p:ext uri="{BB962C8B-B14F-4D97-AF65-F5344CB8AC3E}">
        <p14:creationId xmlns:p14="http://schemas.microsoft.com/office/powerpoint/2010/main" val="285075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1547664" y="1256442"/>
            <a:ext cx="7200000" cy="523220"/>
          </a:xfrm>
          <a:prstGeom prst="rect">
            <a:avLst/>
          </a:prstGeom>
        </p:spPr>
        <p:txBody>
          <a:bodyPr wrap="square">
            <a:spAutoFit/>
          </a:bodyPr>
          <a:lstStyle/>
          <a:p>
            <a:pPr algn="just"/>
            <a:r>
              <a:rPr lang="pt-BR" dirty="0">
                <a:solidFill>
                  <a:schemeClr val="tx1"/>
                </a:solidFill>
              </a:rPr>
              <a:t>Você já pensou nos riscos a que está exposto no seu ambiente de trabalho durante suas atividades profissionais?</a:t>
            </a:r>
          </a:p>
        </p:txBody>
      </p:sp>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 name="Retângulo 1"/>
          <p:cNvSpPr/>
          <p:nvPr/>
        </p:nvSpPr>
        <p:spPr>
          <a:xfrm>
            <a:off x="4139952" y="2417280"/>
            <a:ext cx="4104456" cy="52322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pt-BR" dirty="0">
                <a:solidFill>
                  <a:schemeClr val="tx1"/>
                </a:solidFill>
                <a:latin typeface="Arial" panose="020B0604020202020204" pitchFamily="34" charset="0"/>
                <a:cs typeface="Arial" panose="020B0604020202020204" pitchFamily="34" charset="0"/>
              </a:rPr>
              <a:t>Esse curso irá abordar essa temática e ajudar você nessa reflexão!!!</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9" name="Retângulo 18"/>
          <p:cNvSpPr/>
          <p:nvPr/>
        </p:nvSpPr>
        <p:spPr>
          <a:xfrm>
            <a:off x="4117926" y="3284969"/>
            <a:ext cx="2393604" cy="307777"/>
          </a:xfrm>
          <a:prstGeom prst="rect">
            <a:avLst/>
          </a:prstGeom>
        </p:spPr>
        <p:txBody>
          <a:bodyPr wrap="none">
            <a:spAutoFit/>
          </a:bodyPr>
          <a:lstStyle/>
          <a:p>
            <a:r>
              <a:rPr lang="pt-BR" dirty="0">
                <a:solidFill>
                  <a:schemeClr val="tx1"/>
                </a:solidFill>
              </a:rPr>
              <a:t>Você está iniciando o Tema</a:t>
            </a:r>
          </a:p>
        </p:txBody>
      </p:sp>
      <p:sp>
        <p:nvSpPr>
          <p:cNvPr id="21" name="Retângulo de cantos arredondados 20">
            <a:hlinkClick r:id="rId3" action="ppaction://hlinksldjump"/>
          </p:cNvPr>
          <p:cNvSpPr/>
          <p:nvPr/>
        </p:nvSpPr>
        <p:spPr>
          <a:xfrm>
            <a:off x="4139952" y="3705816"/>
            <a:ext cx="3960440" cy="442674"/>
          </a:xfrm>
          <a:prstGeom prst="round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2000" b="1" dirty="0">
                <a:solidFill>
                  <a:schemeClr val="tx2">
                    <a:lumMod val="20000"/>
                    <a:lumOff val="80000"/>
                  </a:schemeClr>
                </a:solidFill>
              </a:rPr>
              <a:t>Uso de Luvas</a:t>
            </a:r>
            <a:endParaRPr lang="pt-BR" sz="2000" dirty="0">
              <a:solidFill>
                <a:schemeClr val="tx2">
                  <a:lumMod val="20000"/>
                  <a:lumOff val="80000"/>
                </a:schemeClr>
              </a:solidFill>
            </a:endParaRPr>
          </a:p>
        </p:txBody>
      </p:sp>
      <p:sp>
        <p:nvSpPr>
          <p:cNvPr id="6" name="Retângulo 5"/>
          <p:cNvSpPr/>
          <p:nvPr/>
        </p:nvSpPr>
        <p:spPr>
          <a:xfrm>
            <a:off x="4113021" y="1948358"/>
            <a:ext cx="4203395" cy="307777"/>
          </a:xfrm>
          <a:prstGeom prst="rect">
            <a:avLst/>
          </a:prstGeom>
        </p:spPr>
        <p:txBody>
          <a:bodyPr wrap="none">
            <a:spAutoFit/>
          </a:bodyPr>
          <a:lstStyle/>
          <a:p>
            <a:pPr algn="just"/>
            <a:r>
              <a:rPr lang="pt-BR" dirty="0">
                <a:solidFill>
                  <a:schemeClr val="tx1"/>
                </a:solidFill>
              </a:rPr>
              <a:t>Convidamos você a fazer uma reflexão sobre isso!</a:t>
            </a:r>
          </a:p>
        </p:txBody>
      </p:sp>
      <p:pic>
        <p:nvPicPr>
          <p:cNvPr id="8197" name="Picture 5"/>
          <p:cNvPicPr>
            <a:picLocks noChangeAspect="1" noChangeArrowheads="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19681" t="2841" r="5840" b="4161"/>
          <a:stretch/>
        </p:blipFill>
        <p:spPr bwMode="auto">
          <a:xfrm>
            <a:off x="1441451" y="1883151"/>
            <a:ext cx="2166196" cy="270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31" name="Retângulo 30"/>
          <p:cNvSpPr/>
          <p:nvPr/>
        </p:nvSpPr>
        <p:spPr>
          <a:xfrm>
            <a:off x="1547664" y="762258"/>
            <a:ext cx="1584176" cy="369332"/>
          </a:xfrm>
          <a:prstGeom prst="rect">
            <a:avLst/>
          </a:prstGeom>
        </p:spPr>
        <p:txBody>
          <a:bodyPr wrap="square">
            <a:spAutoFit/>
          </a:bodyPr>
          <a:lstStyle/>
          <a:p>
            <a:pPr algn="just"/>
            <a:r>
              <a:rPr lang="pt-BR" sz="1800" cap="small" dirty="0">
                <a:solidFill>
                  <a:schemeClr val="tx2">
                    <a:lumMod val="75000"/>
                  </a:schemeClr>
                </a:solidFill>
                <a:latin typeface="Trebuchet MS" pitchFamily="34" charset="0"/>
                <a:cs typeface="Arial" pitchFamily="34" charset="0"/>
              </a:rPr>
              <a:t>Introdução</a:t>
            </a:r>
            <a:endParaRPr lang="pt-BR" sz="1800" dirty="0">
              <a:solidFill>
                <a:schemeClr val="tx2">
                  <a:lumMod val="75000"/>
                </a:schemeClr>
              </a:solidFill>
            </a:endParaRPr>
          </a:p>
        </p:txBody>
      </p:sp>
      <p:sp>
        <p:nvSpPr>
          <p:cNvPr id="22" name="Retângulo 21"/>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rPr>
              <a:t>Bem-vindos!!</a:t>
            </a:r>
          </a:p>
        </p:txBody>
      </p:sp>
      <p:sp>
        <p:nvSpPr>
          <p:cNvPr id="32" name="Retângulo 31"/>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33" name="Retângulo 32"/>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Tarefa</a:t>
            </a:r>
          </a:p>
        </p:txBody>
      </p:sp>
      <p:sp>
        <p:nvSpPr>
          <p:cNvPr id="34" name="Retângulo 33"/>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Processo</a:t>
            </a:r>
          </a:p>
        </p:txBody>
      </p:sp>
      <p:sp>
        <p:nvSpPr>
          <p:cNvPr id="35" name="Retângulo 34"/>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36" name="Retângulo 35"/>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7" name="Retângulo 36"/>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8" name="Retângulo 37"/>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182620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1619672" y="758190"/>
            <a:ext cx="1099981"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Processo</a:t>
            </a:r>
            <a:endParaRPr lang="pt-BR" sz="1800" dirty="0">
              <a:solidFill>
                <a:schemeClr val="tx2">
                  <a:lumMod val="75000"/>
                </a:schemeClr>
              </a:solidFill>
            </a:endParaRPr>
          </a:p>
        </p:txBody>
      </p:sp>
      <p:sp>
        <p:nvSpPr>
          <p:cNvPr id="14" name="Retângulo 13">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15"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6" name="Retângulo 5"/>
          <p:cNvSpPr/>
          <p:nvPr/>
        </p:nvSpPr>
        <p:spPr>
          <a:xfrm>
            <a:off x="1692480" y="1262246"/>
            <a:ext cx="6911968" cy="2677656"/>
          </a:xfrm>
          <a:prstGeom prst="rect">
            <a:avLst/>
          </a:prstGeom>
          <a:ln w="28575">
            <a:solidFill>
              <a:schemeClr val="tx2">
                <a:lumMod val="75000"/>
              </a:schemeClr>
            </a:solidFill>
          </a:ln>
        </p:spPr>
        <p:txBody>
          <a:bodyPr wrap="square">
            <a:spAutoFit/>
          </a:bodyPr>
          <a:lstStyle/>
          <a:p>
            <a:r>
              <a:rPr lang="pt-BR" dirty="0">
                <a:solidFill>
                  <a:schemeClr val="tx1"/>
                </a:solidFill>
                <a:latin typeface="arial" panose="020B0604020202020204" pitchFamily="34" charset="0"/>
              </a:rPr>
              <a:t>A HM e o uso de luvas são práticas frequentes nos serviços de saúde e o uso de luvas quando não indicado, interfere negativamente na adesão à higiene das mãos. </a:t>
            </a:r>
          </a:p>
          <a:p>
            <a:endParaRPr lang="pt-BR" dirty="0">
              <a:solidFill>
                <a:schemeClr val="tx1"/>
              </a:solidFill>
              <a:latin typeface="arial" panose="020B0604020202020204" pitchFamily="34" charset="0"/>
            </a:endParaRPr>
          </a:p>
          <a:p>
            <a:r>
              <a:rPr lang="pt-BR" dirty="0">
                <a:solidFill>
                  <a:schemeClr val="tx1"/>
                </a:solidFill>
                <a:latin typeface="arial" panose="020B0604020202020204" pitchFamily="34" charset="0"/>
              </a:rPr>
              <a:t>Existem ocasiões onde os profissionais precisam decidir se devem ou não usar luvas; o que pode resultar em dúvidas sobre quando o uso de luvas é necessário ou no uso excessivo.</a:t>
            </a:r>
          </a:p>
          <a:p>
            <a:endParaRPr lang="pt-BR" dirty="0">
              <a:solidFill>
                <a:schemeClr val="tx1"/>
              </a:solidFill>
              <a:latin typeface="arial" panose="020B0604020202020204" pitchFamily="34" charset="0"/>
            </a:endParaRPr>
          </a:p>
          <a:p>
            <a:r>
              <a:rPr lang="pt-BR" dirty="0">
                <a:solidFill>
                  <a:schemeClr val="tx1"/>
                </a:solidFill>
                <a:latin typeface="arial" panose="020B0604020202020204" pitchFamily="34" charset="0"/>
              </a:rPr>
              <a:t>Para realizar as atividades desta </a:t>
            </a:r>
            <a:r>
              <a:rPr lang="pt-BR" dirty="0" err="1">
                <a:solidFill>
                  <a:schemeClr val="tx1"/>
                </a:solidFill>
                <a:latin typeface="arial" panose="020B0604020202020204" pitchFamily="34" charset="0"/>
              </a:rPr>
              <a:t>webquest</a:t>
            </a:r>
            <a:r>
              <a:rPr lang="pt-BR" dirty="0">
                <a:solidFill>
                  <a:schemeClr val="tx1"/>
                </a:solidFill>
                <a:latin typeface="arial" panose="020B0604020202020204" pitchFamily="34" charset="0"/>
              </a:rPr>
              <a:t> você deve refletir acerca das seguintes questões:</a:t>
            </a:r>
          </a:p>
          <a:p>
            <a:endParaRPr lang="pt-BR" dirty="0">
              <a:solidFill>
                <a:schemeClr val="tx1"/>
              </a:solidFill>
              <a:latin typeface="arial" panose="020B0604020202020204" pitchFamily="34" charset="0"/>
            </a:endParaRPr>
          </a:p>
          <a:p>
            <a:pPr marL="285750" indent="-285750">
              <a:buFont typeface="Wingdings" panose="05000000000000000000" pitchFamily="2" charset="2"/>
              <a:buChar char="ü"/>
            </a:pPr>
            <a:r>
              <a:rPr lang="pt-BR" dirty="0">
                <a:solidFill>
                  <a:schemeClr val="tx1"/>
                </a:solidFill>
                <a:latin typeface="arial" panose="020B0604020202020204" pitchFamily="34" charset="0"/>
              </a:rPr>
              <a:t>Como se dá o uso de luvas na rotina diária da APS?</a:t>
            </a:r>
          </a:p>
          <a:p>
            <a:pPr marL="285750" indent="-285750">
              <a:buFont typeface="Wingdings" panose="05000000000000000000" pitchFamily="2" charset="2"/>
              <a:buChar char="ü"/>
            </a:pPr>
            <a:r>
              <a:rPr lang="pt-BR" dirty="0">
                <a:solidFill>
                  <a:schemeClr val="tx1"/>
                </a:solidFill>
                <a:latin typeface="arial" panose="020B0604020202020204" pitchFamily="34" charset="0"/>
              </a:rPr>
              <a:t>Como o uso inadequado de luvas pode levar a transmissão de microrganismos?</a:t>
            </a:r>
          </a:p>
        </p:txBody>
      </p:sp>
      <p:sp>
        <p:nvSpPr>
          <p:cNvPr id="16"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9" name="Retângulo 18"/>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0" name="Retângulo 19"/>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1" name="Retângulo 20"/>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Processo</a:t>
            </a:r>
          </a:p>
        </p:txBody>
      </p:sp>
      <p:sp>
        <p:nvSpPr>
          <p:cNvPr id="22" name="Retângulo 21"/>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23" name="Retângulo 22"/>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4" name="Retângulo 23"/>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27" name="Retângulo 26"/>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28" name="Retângulo 27"/>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28078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m para luvas de procedimento cirurgico"/>
          <p:cNvPicPr>
            <a:picLocks noChangeAspect="1" noChangeArrowheads="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l="22826" t="13614" r="22680" b="13574"/>
          <a:stretch/>
        </p:blipFill>
        <p:spPr bwMode="auto">
          <a:xfrm rot="20223337">
            <a:off x="1482234" y="1792332"/>
            <a:ext cx="1520645" cy="2189484"/>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a:hlinkClick r:id="rId4"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 name="Retângulo 1"/>
          <p:cNvSpPr/>
          <p:nvPr/>
        </p:nvSpPr>
        <p:spPr>
          <a:xfrm>
            <a:off x="1619672" y="771550"/>
            <a:ext cx="88517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Tarefa</a:t>
            </a:r>
            <a:endParaRPr lang="pt-BR" sz="1800" dirty="0">
              <a:solidFill>
                <a:schemeClr val="tx2">
                  <a:lumMod val="75000"/>
                </a:schemeClr>
              </a:solidFill>
            </a:endParaRPr>
          </a:p>
        </p:txBody>
      </p:sp>
      <p:sp>
        <p:nvSpPr>
          <p:cNvPr id="17" name="Divisa 16">
            <a:hlinkClick r:id="rId5"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16" name="Retângulo de cantos arredondados 15"/>
          <p:cNvSpPr/>
          <p:nvPr/>
        </p:nvSpPr>
        <p:spPr>
          <a:xfrm>
            <a:off x="2915816" y="831641"/>
            <a:ext cx="5328592" cy="4188381"/>
          </a:xfrm>
          <a:prstGeom prst="round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1600" dirty="0">
                <a:solidFill>
                  <a:schemeClr val="tx1"/>
                </a:solidFill>
              </a:rPr>
              <a:t>Durante uma atividade educativa na sua unidade de saúde foram relatadas condutas de profissionais de enfermagem em duas diferentes situações de atendimento. Você deverá avaliar as condutas adotadas quanto ao uso de luvas. </a:t>
            </a:r>
          </a:p>
          <a:p>
            <a:pPr algn="just"/>
            <a:endParaRPr lang="pt-BR" sz="1600" dirty="0">
              <a:solidFill>
                <a:schemeClr val="tx1"/>
              </a:solidFill>
            </a:endParaRPr>
          </a:p>
          <a:p>
            <a:pPr algn="just"/>
            <a:r>
              <a:rPr lang="pt-BR" sz="1600" dirty="0">
                <a:solidFill>
                  <a:schemeClr val="tx1"/>
                </a:solidFill>
              </a:rPr>
              <a:t>Sua tarefa será avaliar as situações vivenciadas seguindo as etapas:</a:t>
            </a:r>
          </a:p>
          <a:p>
            <a:pPr marL="285750" indent="-285750" algn="just">
              <a:buFont typeface="Arial" panose="020B0604020202020204" pitchFamily="34" charset="0"/>
              <a:buChar char="•"/>
            </a:pPr>
            <a:r>
              <a:rPr lang="pt-BR" sz="1600" b="1" dirty="0">
                <a:solidFill>
                  <a:schemeClr val="tx1"/>
                </a:solidFill>
              </a:rPr>
              <a:t>1ª etapa:</a:t>
            </a:r>
            <a:r>
              <a:rPr lang="pt-BR" sz="1600" dirty="0">
                <a:solidFill>
                  <a:schemeClr val="tx1"/>
                </a:solidFill>
              </a:rPr>
              <a:t> leitura da síntese (obrigatória)</a:t>
            </a:r>
            <a:r>
              <a:rPr lang="pt-BR" sz="1600" b="1" dirty="0">
                <a:solidFill>
                  <a:schemeClr val="tx1"/>
                </a:solidFill>
              </a:rPr>
              <a:t> </a:t>
            </a:r>
            <a:r>
              <a:rPr lang="pt-BR" sz="1600" dirty="0">
                <a:solidFill>
                  <a:schemeClr val="tx1"/>
                </a:solidFill>
              </a:rPr>
              <a:t>e se necessário você pode consultar a bibliografia recomendada.</a:t>
            </a:r>
            <a:endParaRPr lang="pt-BR" sz="1600" b="1" dirty="0">
              <a:solidFill>
                <a:schemeClr val="tx1"/>
              </a:solidFill>
            </a:endParaRPr>
          </a:p>
          <a:p>
            <a:pPr marL="285750" indent="-285750" algn="just">
              <a:buFont typeface="Arial" panose="020B0604020202020204" pitchFamily="34" charset="0"/>
              <a:buChar char="•"/>
            </a:pPr>
            <a:r>
              <a:rPr lang="pt-BR" sz="1600" b="1" dirty="0">
                <a:solidFill>
                  <a:schemeClr val="tx1"/>
                </a:solidFill>
              </a:rPr>
              <a:t>2ª etapa: </a:t>
            </a:r>
            <a:r>
              <a:rPr lang="pt-BR" sz="1600" dirty="0">
                <a:solidFill>
                  <a:schemeClr val="tx1"/>
                </a:solidFill>
              </a:rPr>
              <a:t>ler o </a:t>
            </a:r>
            <a:r>
              <a:rPr lang="pt-BR" sz="1600" b="1" cap="small" dirty="0">
                <a:solidFill>
                  <a:schemeClr val="tx2">
                    <a:lumMod val="75000"/>
                  </a:schemeClr>
                </a:solidFill>
              </a:rPr>
              <a:t>Caso</a:t>
            </a:r>
            <a:r>
              <a:rPr lang="pt-BR" sz="1600" b="1" dirty="0">
                <a:solidFill>
                  <a:schemeClr val="tx2">
                    <a:lumMod val="75000"/>
                  </a:schemeClr>
                </a:solidFill>
              </a:rPr>
              <a:t> 1</a:t>
            </a:r>
            <a:r>
              <a:rPr lang="pt-BR" sz="1600" dirty="0">
                <a:solidFill>
                  <a:schemeClr val="tx1"/>
                </a:solidFill>
              </a:rPr>
              <a:t>, refletir e</a:t>
            </a:r>
            <a:r>
              <a:rPr lang="pt-BR" sz="1600" b="1" dirty="0">
                <a:solidFill>
                  <a:schemeClr val="tx1"/>
                </a:solidFill>
              </a:rPr>
              <a:t> </a:t>
            </a:r>
            <a:r>
              <a:rPr lang="pt-BR" sz="1600" dirty="0">
                <a:solidFill>
                  <a:schemeClr val="tx1"/>
                </a:solidFill>
              </a:rPr>
              <a:t>escolher a alternativa que considerar correta.</a:t>
            </a:r>
          </a:p>
          <a:p>
            <a:pPr marL="285750" indent="-285750" algn="just">
              <a:buFont typeface="Arial" panose="020B0604020202020204" pitchFamily="34" charset="0"/>
              <a:buChar char="•"/>
            </a:pPr>
            <a:r>
              <a:rPr lang="pt-BR" sz="1600" b="1" dirty="0">
                <a:solidFill>
                  <a:schemeClr val="tx1"/>
                </a:solidFill>
              </a:rPr>
              <a:t>3ª etapa: </a:t>
            </a:r>
            <a:r>
              <a:rPr lang="pt-BR" sz="1600" dirty="0">
                <a:solidFill>
                  <a:schemeClr val="tx1"/>
                </a:solidFill>
              </a:rPr>
              <a:t>ler o </a:t>
            </a:r>
            <a:r>
              <a:rPr lang="pt-BR" sz="1600" b="1" cap="small" dirty="0">
                <a:solidFill>
                  <a:schemeClr val="accent6">
                    <a:lumMod val="75000"/>
                  </a:schemeClr>
                </a:solidFill>
              </a:rPr>
              <a:t>Caso</a:t>
            </a:r>
            <a:r>
              <a:rPr lang="pt-BR" sz="1600" b="1" dirty="0">
                <a:solidFill>
                  <a:schemeClr val="accent6">
                    <a:lumMod val="75000"/>
                  </a:schemeClr>
                </a:solidFill>
              </a:rPr>
              <a:t> 2</a:t>
            </a:r>
            <a:r>
              <a:rPr lang="pt-BR" sz="1600" dirty="0">
                <a:solidFill>
                  <a:schemeClr val="tx1"/>
                </a:solidFill>
              </a:rPr>
              <a:t>, refletir e</a:t>
            </a:r>
            <a:r>
              <a:rPr lang="pt-BR" sz="1600" b="1" dirty="0">
                <a:solidFill>
                  <a:schemeClr val="tx1"/>
                </a:solidFill>
              </a:rPr>
              <a:t> </a:t>
            </a:r>
            <a:r>
              <a:rPr lang="pt-BR" sz="1600" dirty="0">
                <a:solidFill>
                  <a:schemeClr val="tx1"/>
                </a:solidFill>
              </a:rPr>
              <a:t>escolher a alternativa que considerar correta.</a:t>
            </a:r>
          </a:p>
        </p:txBody>
      </p:sp>
      <p:sp>
        <p:nvSpPr>
          <p:cNvPr id="20"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dirty="0">
                <a:solidFill>
                  <a:schemeClr val="bg1"/>
                </a:solidFill>
              </a:rPr>
              <a:t>PRECAUÇÕES PARA A TRANSMISSÃO DE MICRORGANISMOS NA ATENÇÃO PRIMÁRIA EM SAÚDE </a:t>
            </a:r>
          </a:p>
        </p:txBody>
      </p:sp>
      <p:sp>
        <p:nvSpPr>
          <p:cNvPr id="18" name="Retângulo de cantos arredondados 17">
            <a:hlinkClick r:id="rId4" action="ppaction://hlinksldjump"/>
          </p:cNvPr>
          <p:cNvSpPr/>
          <p:nvPr/>
        </p:nvSpPr>
        <p:spPr>
          <a:xfrm>
            <a:off x="4283968" y="610304"/>
            <a:ext cx="2664296" cy="442674"/>
          </a:xfrm>
          <a:prstGeom prst="round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pt-BR" sz="2000" b="1" dirty="0">
                <a:solidFill>
                  <a:schemeClr val="tx2">
                    <a:lumMod val="20000"/>
                    <a:lumOff val="80000"/>
                  </a:schemeClr>
                </a:solidFill>
              </a:rPr>
              <a:t>Uso de Luvas</a:t>
            </a:r>
            <a:endParaRPr lang="pt-BR" sz="2000" dirty="0">
              <a:solidFill>
                <a:schemeClr val="tx2">
                  <a:lumMod val="20000"/>
                  <a:lumOff val="80000"/>
                </a:schemeClr>
              </a:solidFill>
            </a:endParaRPr>
          </a:p>
        </p:txBody>
      </p:sp>
      <p:sp>
        <p:nvSpPr>
          <p:cNvPr id="21" name="Retângulo 20"/>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5" name="Retângulo 24"/>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6" name="Retângulo 25"/>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7" name="Retângulo 26"/>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Tarefa</a:t>
            </a:r>
          </a:p>
        </p:txBody>
      </p:sp>
      <p:sp>
        <p:nvSpPr>
          <p:cNvPr id="28" name="Retângulo 27"/>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Recursos</a:t>
            </a:r>
          </a:p>
        </p:txBody>
      </p:sp>
      <p:sp>
        <p:nvSpPr>
          <p:cNvPr id="29" name="Retângulo 28"/>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5" name="Retângulo 34"/>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6" name="Retângulo 35"/>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Tree>
    <p:extLst>
      <p:ext uri="{BB962C8B-B14F-4D97-AF65-F5344CB8AC3E}">
        <p14:creationId xmlns:p14="http://schemas.microsoft.com/office/powerpoint/2010/main" val="184114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17" name="Retângulo 16"/>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1"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25" name="Retângulo 24"/>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26" name="Retângulo 25"/>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7" name="Retângulo 26"/>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30" name="Retângulo 29"/>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1" name="Retângulo 30"/>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2" name="Retângulo 31"/>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3" name="Retângulo 32"/>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4" name="Retângulo 33"/>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pic>
        <p:nvPicPr>
          <p:cNvPr id="35" name="Picture 3"/>
          <p:cNvPicPr>
            <a:picLocks noChangeAspect="1" noChangeArrowheads="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4862"/>
          <a:stretch/>
        </p:blipFill>
        <p:spPr bwMode="auto">
          <a:xfrm>
            <a:off x="7020272" y="1643558"/>
            <a:ext cx="2123728" cy="255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tângulo 35"/>
          <p:cNvSpPr/>
          <p:nvPr/>
        </p:nvSpPr>
        <p:spPr>
          <a:xfrm>
            <a:off x="1619672" y="1262246"/>
            <a:ext cx="5544616" cy="3085460"/>
          </a:xfrm>
          <a:prstGeom prst="rect">
            <a:avLst/>
          </a:prstGeom>
          <a:solidFill>
            <a:schemeClr val="bg1"/>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b="1" dirty="0"/>
              <a:t>Uso de luvas</a:t>
            </a:r>
          </a:p>
          <a:p>
            <a:pPr algn="ctr"/>
            <a:endParaRPr lang="pt-BR" dirty="0"/>
          </a:p>
          <a:p>
            <a:pPr>
              <a:spcAft>
                <a:spcPts val="500"/>
              </a:spcAft>
            </a:pPr>
            <a:r>
              <a:rPr lang="pt-BR" dirty="0"/>
              <a:t>Luvas de procedimento devem ser usadas na assistência aos usuários em situações que envolvam risco de exposição à sangue ou fluidos corporais. </a:t>
            </a:r>
          </a:p>
          <a:p>
            <a:pPr>
              <a:spcAft>
                <a:spcPts val="500"/>
              </a:spcAft>
            </a:pPr>
            <a:r>
              <a:rPr lang="pt-BR" dirty="0"/>
              <a:t>Seu uso tem a finalidade de proteger as mãos dos profissionais do contato com sangue e fluidos corporais potencialmente contaminados, proteger os usuários e reduzir o risco da transmissão de microrganismos para usuários e profissionais.</a:t>
            </a:r>
          </a:p>
          <a:p>
            <a:pPr>
              <a:spcAft>
                <a:spcPts val="500"/>
              </a:spcAft>
            </a:pPr>
            <a:r>
              <a:rPr lang="pt-BR" dirty="0"/>
              <a:t>As luvas protegem as mãos dos profissionais de saúde de duas formas: como barreira para evitar a penetração de microrganismos por possíveis portas de entrada nas mãos e diminuindo a carga microbiana que entra em contato com a mão do profissional. </a:t>
            </a:r>
          </a:p>
          <a:p>
            <a:pPr>
              <a:spcAft>
                <a:spcPts val="300"/>
              </a:spcAft>
            </a:pPr>
            <a:endParaRPr lang="pt-BR" dirty="0"/>
          </a:p>
        </p:txBody>
      </p:sp>
    </p:spTree>
    <p:extLst>
      <p:ext uri="{BB962C8B-B14F-4D97-AF65-F5344CB8AC3E}">
        <p14:creationId xmlns:p14="http://schemas.microsoft.com/office/powerpoint/2010/main" val="250951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2"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16" name="Retângulo 15"/>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17" name="Retângulo 16"/>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8" name="Retângulo 17"/>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1" name="Retângulo 20"/>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6" name="Retângulo 25"/>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2" name="Retângulo 31"/>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3" name="Retângulo 32"/>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4" name="Retângulo 33"/>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6" name="Retângulo 35"/>
          <p:cNvSpPr/>
          <p:nvPr/>
        </p:nvSpPr>
        <p:spPr>
          <a:xfrm>
            <a:off x="1907704" y="1262246"/>
            <a:ext cx="6480720" cy="196977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300"/>
              </a:spcAft>
            </a:pPr>
            <a:endParaRPr lang="pt-BR" dirty="0"/>
          </a:p>
          <a:p>
            <a:pPr algn="ctr">
              <a:spcAft>
                <a:spcPts val="300"/>
              </a:spcAft>
            </a:pPr>
            <a:r>
              <a:rPr lang="pt-BR" b="1" dirty="0"/>
              <a:t>O uso de luvas não exclui a necessidade de higienizar as mãos.</a:t>
            </a:r>
          </a:p>
          <a:p>
            <a:pPr algn="ctr">
              <a:spcAft>
                <a:spcPts val="300"/>
              </a:spcAft>
            </a:pPr>
            <a:endParaRPr lang="pt-BR" b="1" dirty="0"/>
          </a:p>
          <a:p>
            <a:pPr>
              <a:spcAft>
                <a:spcPts val="300"/>
              </a:spcAft>
            </a:pPr>
            <a:r>
              <a:rPr lang="pt-BR" dirty="0"/>
              <a:t>No caso de precauções específicas por contato, são indicadas para proteger as mãos do profissional de saúde do contato com microrganismos </a:t>
            </a:r>
            <a:r>
              <a:rPr lang="pt-BR" dirty="0" err="1"/>
              <a:t>epidemiologicamente</a:t>
            </a:r>
            <a:r>
              <a:rPr lang="pt-BR" dirty="0"/>
              <a:t> relevantes presentes na superfície corporal ou ambiente/superfícies próximas do usuário. </a:t>
            </a:r>
            <a:r>
              <a:rPr lang="pt-BR" b="1" dirty="0"/>
              <a:t> </a:t>
            </a:r>
          </a:p>
          <a:p>
            <a:endParaRPr lang="pt-BR" dirty="0"/>
          </a:p>
        </p:txBody>
      </p:sp>
      <p:sp>
        <p:nvSpPr>
          <p:cNvPr id="3" name="AutoShape 2" descr="Resultado de imagem para luvas de procedimento cirurg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0822" t="32229" r="32288" b="26444"/>
          <a:stretch/>
        </p:blipFill>
        <p:spPr bwMode="auto">
          <a:xfrm>
            <a:off x="2987824" y="3301468"/>
            <a:ext cx="4032448" cy="16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8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hlinkClick r:id="rId2" action="ppaction://hlinksldjump"/>
          </p:cNvPr>
          <p:cNvSpPr/>
          <p:nvPr/>
        </p:nvSpPr>
        <p:spPr>
          <a:xfrm>
            <a:off x="107504" y="4731990"/>
            <a:ext cx="1188000" cy="28803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solidFill>
                  <a:schemeClr val="tx1"/>
                </a:solidFill>
              </a:rPr>
              <a:t>voltar</a:t>
            </a:r>
          </a:p>
        </p:txBody>
      </p:sp>
      <p:sp>
        <p:nvSpPr>
          <p:cNvPr id="20" name="Divisa 19">
            <a:hlinkClick r:id="rId3" action="ppaction://hlinksldjump"/>
          </p:cNvPr>
          <p:cNvSpPr/>
          <p:nvPr/>
        </p:nvSpPr>
        <p:spPr>
          <a:xfrm>
            <a:off x="8388424" y="4731990"/>
            <a:ext cx="576064" cy="287992"/>
          </a:xfrm>
          <a:prstGeom prst="chevron">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22" name="Shape 43"/>
          <p:cNvSpPr txBox="1"/>
          <p:nvPr/>
        </p:nvSpPr>
        <p:spPr>
          <a:xfrm>
            <a:off x="0" y="-20538"/>
            <a:ext cx="9144000" cy="435495"/>
          </a:xfrm>
          <a:prstGeom prst="rect">
            <a:avLst/>
          </a:prstGeom>
          <a:solidFill>
            <a:schemeClr val="tx2">
              <a:lumMod val="75000"/>
            </a:schemeClr>
          </a:solidFill>
          <a:ln>
            <a:noFill/>
          </a:ln>
          <a:effectLst>
            <a:outerShdw blurRad="63500" sx="102000" sy="102000" algn="ctr" rotWithShape="0">
              <a:prstClr val="black">
                <a:alpha val="40000"/>
              </a:prstClr>
            </a:outerShdw>
          </a:effectLst>
        </p:spPr>
        <p:txBody>
          <a:bodyPr lIns="91425" tIns="91425" rIns="91425" bIns="91425" anchor="ctr" anchorCtr="0">
            <a:noAutofit/>
          </a:bodyPr>
          <a:lstStyle/>
          <a:p>
            <a:pPr algn="ctr"/>
            <a:r>
              <a:rPr lang="pt-BR" sz="1800" b="1" dirty="0">
                <a:solidFill>
                  <a:schemeClr val="bg1"/>
                </a:solidFill>
              </a:rPr>
              <a:t>1ª etapa: consultar a bibliografia disponibilizada</a:t>
            </a:r>
          </a:p>
        </p:txBody>
      </p:sp>
      <p:sp>
        <p:nvSpPr>
          <p:cNvPr id="16" name="Retângulo 15"/>
          <p:cNvSpPr/>
          <p:nvPr/>
        </p:nvSpPr>
        <p:spPr>
          <a:xfrm>
            <a:off x="1619672" y="699542"/>
            <a:ext cx="896399" cy="369332"/>
          </a:xfrm>
          <a:prstGeom prst="rect">
            <a:avLst/>
          </a:prstGeom>
        </p:spPr>
        <p:txBody>
          <a:bodyPr wrap="none">
            <a:spAutoFit/>
          </a:bodyPr>
          <a:lstStyle/>
          <a:p>
            <a:r>
              <a:rPr lang="pt-BR" sz="1800" b="1" cap="small" dirty="0">
                <a:solidFill>
                  <a:schemeClr val="tx2">
                    <a:lumMod val="75000"/>
                  </a:schemeClr>
                </a:solidFill>
                <a:latin typeface="Trebuchet MS" pitchFamily="34" charset="0"/>
                <a:cs typeface="Arial" pitchFamily="34" charset="0"/>
              </a:rPr>
              <a:t>Síntese</a:t>
            </a:r>
            <a:endParaRPr lang="pt-BR" sz="1800" dirty="0">
              <a:solidFill>
                <a:schemeClr val="tx2">
                  <a:lumMod val="75000"/>
                </a:schemeClr>
              </a:solidFill>
            </a:endParaRPr>
          </a:p>
        </p:txBody>
      </p:sp>
      <p:sp>
        <p:nvSpPr>
          <p:cNvPr id="17" name="Retângulo 16"/>
          <p:cNvSpPr/>
          <p:nvPr/>
        </p:nvSpPr>
        <p:spPr>
          <a:xfrm>
            <a:off x="107504" y="7715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rPr>
              <a:t>Bem-vindos!!</a:t>
            </a:r>
          </a:p>
        </p:txBody>
      </p:sp>
      <p:sp>
        <p:nvSpPr>
          <p:cNvPr id="18" name="Retângulo 17"/>
          <p:cNvSpPr/>
          <p:nvPr/>
        </p:nvSpPr>
        <p:spPr>
          <a:xfrm>
            <a:off x="107504" y="1138078"/>
            <a:ext cx="1188000" cy="292840"/>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Introdução</a:t>
            </a:r>
          </a:p>
        </p:txBody>
      </p:sp>
      <p:sp>
        <p:nvSpPr>
          <p:cNvPr id="21" name="Retângulo 20"/>
          <p:cNvSpPr/>
          <p:nvPr/>
        </p:nvSpPr>
        <p:spPr>
          <a:xfrm>
            <a:off x="107504" y="148967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bg1"/>
                </a:solidFill>
                <a:latin typeface="+mn-lt"/>
                <a:ea typeface="+mn-ea"/>
                <a:cs typeface="+mn-cs"/>
              </a:rPr>
              <a:t>Processo</a:t>
            </a:r>
          </a:p>
        </p:txBody>
      </p:sp>
      <p:sp>
        <p:nvSpPr>
          <p:cNvPr id="26" name="Retângulo 25"/>
          <p:cNvSpPr/>
          <p:nvPr/>
        </p:nvSpPr>
        <p:spPr>
          <a:xfrm>
            <a:off x="107504" y="184873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Tarefa</a:t>
            </a:r>
          </a:p>
        </p:txBody>
      </p:sp>
      <p:sp>
        <p:nvSpPr>
          <p:cNvPr id="32" name="Retângulo 31"/>
          <p:cNvSpPr/>
          <p:nvPr/>
        </p:nvSpPr>
        <p:spPr>
          <a:xfrm>
            <a:off x="107504" y="220779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tx2">
                    <a:lumMod val="20000"/>
                    <a:lumOff val="80000"/>
                  </a:schemeClr>
                </a:solidFill>
                <a:latin typeface="+mn-lt"/>
                <a:ea typeface="+mn-ea"/>
                <a:cs typeface="+mn-cs"/>
              </a:rPr>
              <a:t>Recursos</a:t>
            </a:r>
          </a:p>
        </p:txBody>
      </p:sp>
      <p:sp>
        <p:nvSpPr>
          <p:cNvPr id="33" name="Retângulo 32"/>
          <p:cNvSpPr/>
          <p:nvPr/>
        </p:nvSpPr>
        <p:spPr>
          <a:xfrm>
            <a:off x="107504" y="256685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Avaliação</a:t>
            </a:r>
          </a:p>
        </p:txBody>
      </p:sp>
      <p:sp>
        <p:nvSpPr>
          <p:cNvPr id="34" name="Retângulo 33"/>
          <p:cNvSpPr/>
          <p:nvPr/>
        </p:nvSpPr>
        <p:spPr>
          <a:xfrm>
            <a:off x="107504" y="2925910"/>
            <a:ext cx="1188000"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none">
            <a:spAutoFit/>
          </a:bodyPr>
          <a:lstStyle/>
          <a:p>
            <a:r>
              <a:rPr lang="pt-BR" dirty="0">
                <a:solidFill>
                  <a:schemeClr val="lt1"/>
                </a:solidFill>
                <a:latin typeface="+mn-lt"/>
                <a:ea typeface="+mn-ea"/>
                <a:cs typeface="+mn-cs"/>
              </a:rPr>
              <a:t>Conclusão</a:t>
            </a:r>
          </a:p>
        </p:txBody>
      </p:sp>
      <p:sp>
        <p:nvSpPr>
          <p:cNvPr id="35" name="Retângulo 34"/>
          <p:cNvSpPr/>
          <p:nvPr/>
        </p:nvSpPr>
        <p:spPr>
          <a:xfrm>
            <a:off x="107503" y="3284970"/>
            <a:ext cx="1196363" cy="307777"/>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pt-BR" dirty="0">
                <a:solidFill>
                  <a:schemeClr val="lt1"/>
                </a:solidFill>
                <a:latin typeface="+mn-lt"/>
                <a:ea typeface="+mn-ea"/>
                <a:cs typeface="+mn-cs"/>
              </a:rPr>
              <a:t>Créditos</a:t>
            </a:r>
          </a:p>
        </p:txBody>
      </p:sp>
      <p:sp>
        <p:nvSpPr>
          <p:cNvPr id="36" name="Retângulo 35"/>
          <p:cNvSpPr/>
          <p:nvPr/>
        </p:nvSpPr>
        <p:spPr>
          <a:xfrm>
            <a:off x="1619672" y="1262246"/>
            <a:ext cx="5976664" cy="3539430"/>
          </a:xfrm>
          <a:prstGeom prst="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pt-BR" dirty="0"/>
              <a:t>As luvas de procedimento são indicadas:</a:t>
            </a:r>
          </a:p>
          <a:p>
            <a:endParaRPr lang="pt-BR" dirty="0"/>
          </a:p>
          <a:p>
            <a:r>
              <a:rPr lang="pt-BR" b="1" dirty="0"/>
              <a:t>No contato direto com o usuário</a:t>
            </a:r>
            <a:endParaRPr lang="pt-BR" dirty="0"/>
          </a:p>
          <a:p>
            <a:pPr lvl="2" indent="176213"/>
            <a:r>
              <a:rPr lang="pt-BR" dirty="0"/>
              <a:t>Contato com sangue</a:t>
            </a:r>
          </a:p>
          <a:p>
            <a:pPr lvl="2" indent="176213"/>
            <a:r>
              <a:rPr lang="pt-BR" dirty="0"/>
              <a:t>Contato com mucosas e pele não íntegra</a:t>
            </a:r>
          </a:p>
          <a:p>
            <a:pPr lvl="2" indent="176213"/>
            <a:r>
              <a:rPr lang="pt-BR" dirty="0"/>
              <a:t>Presença de microrganismos </a:t>
            </a:r>
            <a:r>
              <a:rPr lang="pt-BR" dirty="0" err="1"/>
              <a:t>epidemiologicamente</a:t>
            </a:r>
            <a:r>
              <a:rPr lang="pt-BR" dirty="0"/>
              <a:t> importantes</a:t>
            </a:r>
          </a:p>
          <a:p>
            <a:pPr lvl="2" indent="176213"/>
            <a:r>
              <a:rPr lang="pt-BR" dirty="0"/>
              <a:t>Epidemias </a:t>
            </a:r>
          </a:p>
          <a:p>
            <a:pPr lvl="2" indent="176213"/>
            <a:r>
              <a:rPr lang="pt-BR" dirty="0"/>
              <a:t>Inserção ou retirada de dispositivos intravenosos (IV)</a:t>
            </a:r>
          </a:p>
          <a:p>
            <a:pPr lvl="2" indent="176213"/>
            <a:r>
              <a:rPr lang="pt-BR" dirty="0"/>
              <a:t>Coleta de sangue</a:t>
            </a:r>
          </a:p>
          <a:p>
            <a:pPr lvl="2" indent="176213"/>
            <a:r>
              <a:rPr lang="pt-BR" dirty="0"/>
              <a:t>Manipulação de acesso venoso com presença de sangue</a:t>
            </a:r>
          </a:p>
          <a:p>
            <a:pPr lvl="2" indent="176213"/>
            <a:r>
              <a:rPr lang="pt-BR" dirty="0"/>
              <a:t>Exame pélvico ou vaginal</a:t>
            </a:r>
          </a:p>
          <a:p>
            <a:pPr lvl="0"/>
            <a:endParaRPr lang="pt-BR" dirty="0"/>
          </a:p>
          <a:p>
            <a:r>
              <a:rPr lang="pt-BR" b="1" dirty="0"/>
              <a:t>No contato indireto com o usuário</a:t>
            </a:r>
            <a:endParaRPr lang="pt-BR" dirty="0"/>
          </a:p>
          <a:p>
            <a:pPr marL="176213" lvl="0"/>
            <a:r>
              <a:rPr lang="pt-BR" dirty="0"/>
              <a:t>Manuseio e processamento de produtos para a saúde (etapas de limpeza e acondicionamento)</a:t>
            </a:r>
          </a:p>
          <a:p>
            <a:pPr marL="176213" lvl="0"/>
            <a:r>
              <a:rPr lang="pt-BR" dirty="0"/>
              <a:t>Limpeza de fluidos corporais, como por exemplo, vômito e fezes</a:t>
            </a:r>
          </a:p>
        </p:txBody>
      </p:sp>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721" t="13716" r="22837" b="13911"/>
          <a:stretch/>
        </p:blipFill>
        <p:spPr bwMode="auto">
          <a:xfrm>
            <a:off x="7916191" y="893021"/>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1721" t="13716" r="22837" b="13911"/>
          <a:stretch/>
        </p:blipFill>
        <p:spPr bwMode="auto">
          <a:xfrm>
            <a:off x="7916191" y="2150287"/>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21721" t="13716" r="22837" b="13911"/>
          <a:stretch/>
        </p:blipFill>
        <p:spPr bwMode="auto">
          <a:xfrm>
            <a:off x="7916191" y="3407553"/>
            <a:ext cx="904281" cy="118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28126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8318</TotalTime>
  <Words>2930</Words>
  <Application>Microsoft Office PowerPoint</Application>
  <PresentationFormat>Apresentação na tela (16:9)</PresentationFormat>
  <Paragraphs>527</Paragraphs>
  <Slides>35</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35</vt:i4>
      </vt:variant>
    </vt:vector>
  </HeadingPairs>
  <TitlesOfParts>
    <vt:vector size="41" baseType="lpstr">
      <vt:lpstr>Arial</vt:lpstr>
      <vt:lpstr>Arial</vt:lpstr>
      <vt:lpstr>Calibri</vt:lpstr>
      <vt:lpstr>Trebuchet MS</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 Zem</dc:creator>
  <cp:lastModifiedBy>Isis Pienta</cp:lastModifiedBy>
  <cp:revision>359</cp:revision>
  <dcterms:modified xsi:type="dcterms:W3CDTF">2017-08-18T23:01:41Z</dcterms:modified>
</cp:coreProperties>
</file>