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37"/>
  </p:notesMasterIdLst>
  <p:sldIdLst>
    <p:sldId id="256" r:id="rId2"/>
    <p:sldId id="287" r:id="rId3"/>
    <p:sldId id="288" r:id="rId4"/>
    <p:sldId id="297" r:id="rId5"/>
    <p:sldId id="343" r:id="rId6"/>
    <p:sldId id="307" r:id="rId7"/>
    <p:sldId id="339" r:id="rId8"/>
    <p:sldId id="340" r:id="rId9"/>
    <p:sldId id="354" r:id="rId10"/>
    <p:sldId id="362" r:id="rId11"/>
    <p:sldId id="331" r:id="rId12"/>
    <p:sldId id="333" r:id="rId13"/>
    <p:sldId id="304" r:id="rId14"/>
    <p:sldId id="363" r:id="rId15"/>
    <p:sldId id="364" r:id="rId16"/>
    <p:sldId id="365" r:id="rId17"/>
    <p:sldId id="366" r:id="rId18"/>
    <p:sldId id="313" r:id="rId19"/>
    <p:sldId id="314" r:id="rId20"/>
    <p:sldId id="327" r:id="rId21"/>
    <p:sldId id="329" r:id="rId22"/>
    <p:sldId id="330" r:id="rId23"/>
    <p:sldId id="344" r:id="rId24"/>
    <p:sldId id="318" r:id="rId25"/>
    <p:sldId id="367" r:id="rId26"/>
    <p:sldId id="368" r:id="rId27"/>
    <p:sldId id="369" r:id="rId28"/>
    <p:sldId id="370" r:id="rId29"/>
    <p:sldId id="319" r:id="rId30"/>
    <p:sldId id="320" r:id="rId31"/>
    <p:sldId id="335" r:id="rId32"/>
    <p:sldId id="336" r:id="rId33"/>
    <p:sldId id="337" r:id="rId34"/>
    <p:sldId id="294" r:id="rId35"/>
    <p:sldId id="295" r:id="rId3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33CC33"/>
    <a:srgbClr val="00CC00"/>
    <a:srgbClr val="CC0000"/>
    <a:srgbClr val="FF8BA1"/>
    <a:srgbClr val="0000FF"/>
    <a:srgbClr val="FF9900"/>
    <a:srgbClr val="FFA833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E87D349B-E23D-4F58-89F5-7D22BB63001F}">
  <a:tblStyle styleId="{E87D349B-E23D-4F58-89F5-7D22BB63001F}" styleName="Table_0">
    <a:wholeTbl>
      <a:tcStyle>
        <a:tcBdr>
          <a:left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91C8D840-AEB8-404D-8919-C4E563DE7445}" styleName="Table_1">
    <a:wholeTbl>
      <a:tcStyle>
        <a:tcBdr>
          <a:left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14" autoAdjust="0"/>
  </p:normalViewPr>
  <p:slideViewPr>
    <p:cSldViewPr>
      <p:cViewPr varScale="1">
        <p:scale>
          <a:sx n="93" d="100"/>
          <a:sy n="93" d="100"/>
        </p:scale>
        <p:origin x="732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-2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FC4F3A-599D-4465-ADEF-BCFE5F8632BB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6115D018-749D-400F-B364-EB15C3EE68AD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900" dirty="0"/>
            <a:t>Gerenciamento de </a:t>
          </a:r>
        </a:p>
        <a:p>
          <a:r>
            <a:rPr lang="pt-BR" sz="1400" b="1" dirty="0"/>
            <a:t>RISCO</a:t>
          </a:r>
        </a:p>
      </dgm:t>
    </dgm:pt>
    <dgm:pt modelId="{B87EC1B1-A7E4-40AC-8DBD-C1A983095132}" type="parTrans" cxnId="{8126912E-D5B8-4BD8-9260-328342C4E31E}">
      <dgm:prSet/>
      <dgm:spPr/>
      <dgm:t>
        <a:bodyPr/>
        <a:lstStyle/>
        <a:p>
          <a:endParaRPr lang="pt-BR"/>
        </a:p>
      </dgm:t>
    </dgm:pt>
    <dgm:pt modelId="{42D0A4CF-D99A-4BCF-8C79-F23E690034DF}" type="sibTrans" cxnId="{8126912E-D5B8-4BD8-9260-328342C4E31E}">
      <dgm:prSet/>
      <dgm:spPr/>
      <dgm:t>
        <a:bodyPr/>
        <a:lstStyle/>
        <a:p>
          <a:endParaRPr lang="pt-BR"/>
        </a:p>
      </dgm:t>
    </dgm:pt>
    <dgm:pt modelId="{CDF1D5C0-AA4C-4C50-AD47-30D74E9B0435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Identificar</a:t>
          </a:r>
        </a:p>
      </dgm:t>
    </dgm:pt>
    <dgm:pt modelId="{7D90B431-7732-44CE-84A6-5EFD911D3B90}" type="parTrans" cxnId="{62F80300-F8BC-4FCE-BB5D-DD3FB901FFE9}">
      <dgm:prSet/>
      <dgm:spPr/>
      <dgm:t>
        <a:bodyPr/>
        <a:lstStyle/>
        <a:p>
          <a:endParaRPr lang="pt-BR"/>
        </a:p>
      </dgm:t>
    </dgm:pt>
    <dgm:pt modelId="{378F2399-9914-4601-9C37-911C04D210EA}" type="sibTrans" cxnId="{62F80300-F8BC-4FCE-BB5D-DD3FB901FFE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FA3BD108-D6D1-40C8-890B-C41A46F8FA94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Analisar</a:t>
          </a:r>
        </a:p>
      </dgm:t>
    </dgm:pt>
    <dgm:pt modelId="{921EB91B-749A-48E7-829A-A807EAC5915C}" type="parTrans" cxnId="{71FB722B-22AA-4F4E-B7AF-328979B89309}">
      <dgm:prSet/>
      <dgm:spPr/>
      <dgm:t>
        <a:bodyPr/>
        <a:lstStyle/>
        <a:p>
          <a:endParaRPr lang="pt-BR"/>
        </a:p>
      </dgm:t>
    </dgm:pt>
    <dgm:pt modelId="{9EAEEF8B-4DFB-403C-8725-B71CD3D071FB}" type="sibTrans" cxnId="{71FB722B-22AA-4F4E-B7AF-328979B8930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5263D64F-D773-4B68-A9D2-843C4EE6035A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Monitorar</a:t>
          </a:r>
        </a:p>
      </dgm:t>
    </dgm:pt>
    <dgm:pt modelId="{A532AE13-C0DB-4989-8160-9F51BB6F7197}" type="parTrans" cxnId="{3341019E-3B9F-403F-B570-39461217C03E}">
      <dgm:prSet/>
      <dgm:spPr/>
      <dgm:t>
        <a:bodyPr/>
        <a:lstStyle/>
        <a:p>
          <a:endParaRPr lang="pt-BR"/>
        </a:p>
      </dgm:t>
    </dgm:pt>
    <dgm:pt modelId="{3394E1D7-6925-46F0-B133-917A12AC2A64}" type="sibTrans" cxnId="{3341019E-3B9F-403F-B570-39461217C03E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A6E2B7FA-2267-4755-9BC9-29AF63ABA91B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Controlar</a:t>
          </a:r>
        </a:p>
      </dgm:t>
    </dgm:pt>
    <dgm:pt modelId="{FAF85B35-5499-4EC3-8839-F14F854622CE}" type="parTrans" cxnId="{A1C29DDD-24F9-4C4E-9018-5251CE791EC9}">
      <dgm:prSet/>
      <dgm:spPr/>
      <dgm:t>
        <a:bodyPr/>
        <a:lstStyle/>
        <a:p>
          <a:endParaRPr lang="pt-BR"/>
        </a:p>
      </dgm:t>
    </dgm:pt>
    <dgm:pt modelId="{9D8CA624-98B8-43C4-8613-0660955FF0D1}" type="sibTrans" cxnId="{A1C29DDD-24F9-4C4E-9018-5251CE791EC9}">
      <dgm:prSet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31F6D0DC-E434-4E6D-A56C-419138E120C0}">
      <dgm:prSet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Planejar</a:t>
          </a:r>
        </a:p>
      </dgm:t>
    </dgm:pt>
    <dgm:pt modelId="{66ECD4D5-AB1D-43A6-A362-D38D78834E40}" type="parTrans" cxnId="{A4C4F298-0622-42D1-AC4E-C9DD8ED2E923}">
      <dgm:prSet/>
      <dgm:spPr/>
      <dgm:t>
        <a:bodyPr/>
        <a:lstStyle/>
        <a:p>
          <a:endParaRPr lang="pt-BR"/>
        </a:p>
      </dgm:t>
    </dgm:pt>
    <dgm:pt modelId="{33C8B62D-1ADA-45D1-8AAC-0FC9CEAF7A1A}" type="sibTrans" cxnId="{A4C4F298-0622-42D1-AC4E-C9DD8ED2E923}">
      <dgm:prSet/>
      <dgm:spPr/>
      <dgm:t>
        <a:bodyPr/>
        <a:lstStyle/>
        <a:p>
          <a:endParaRPr lang="pt-BR"/>
        </a:p>
      </dgm:t>
    </dgm:pt>
    <dgm:pt modelId="{04CF9DB4-344A-4A58-8FAE-4A2C87594A99}" type="pres">
      <dgm:prSet presAssocID="{EEFC4F3A-599D-4465-ADEF-BCFE5F8632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48F1B4-356C-43FF-8E48-2B94ED50BB10}" type="pres">
      <dgm:prSet presAssocID="{6115D018-749D-400F-B364-EB15C3EE68AD}" presName="centerShape" presStyleLbl="node0" presStyleIdx="0" presStyleCnt="1" custScaleX="159081" custScaleY="159081"/>
      <dgm:spPr/>
      <dgm:t>
        <a:bodyPr/>
        <a:lstStyle/>
        <a:p>
          <a:endParaRPr lang="pt-BR"/>
        </a:p>
      </dgm:t>
    </dgm:pt>
    <dgm:pt modelId="{44A3511F-9173-4626-ADDB-513571731209}" type="pres">
      <dgm:prSet presAssocID="{CDF1D5C0-AA4C-4C50-AD47-30D74E9B0435}" presName="node" presStyleLbl="node1" presStyleIdx="0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85B500-ADB8-47EC-89D0-D539523D8EC5}" type="pres">
      <dgm:prSet presAssocID="{CDF1D5C0-AA4C-4C50-AD47-30D74E9B0435}" presName="dummy" presStyleCnt="0"/>
      <dgm:spPr/>
    </dgm:pt>
    <dgm:pt modelId="{0FF29F8F-9F09-4BBD-AA2A-70A7A616EC3E}" type="pres">
      <dgm:prSet presAssocID="{378F2399-9914-4601-9C37-911C04D210EA}" presName="sibTrans" presStyleLbl="sibTrans2D1" presStyleIdx="0" presStyleCnt="5"/>
      <dgm:spPr/>
      <dgm:t>
        <a:bodyPr/>
        <a:lstStyle/>
        <a:p>
          <a:endParaRPr lang="pt-BR"/>
        </a:p>
      </dgm:t>
    </dgm:pt>
    <dgm:pt modelId="{6837B4A7-2117-499D-BE5B-A9A2640D5036}" type="pres">
      <dgm:prSet presAssocID="{FA3BD108-D6D1-40C8-890B-C41A46F8FA94}" presName="node" presStyleLbl="node1" presStyleIdx="1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C2D2F6-C826-46FC-9F6F-0005611C1C27}" type="pres">
      <dgm:prSet presAssocID="{FA3BD108-D6D1-40C8-890B-C41A46F8FA94}" presName="dummy" presStyleCnt="0"/>
      <dgm:spPr/>
    </dgm:pt>
    <dgm:pt modelId="{57449DA0-51E5-419C-BE52-EB6EDB457538}" type="pres">
      <dgm:prSet presAssocID="{9EAEEF8B-4DFB-403C-8725-B71CD3D071FB}" presName="sibTrans" presStyleLbl="sibTrans2D1" presStyleIdx="1" presStyleCnt="5"/>
      <dgm:spPr/>
      <dgm:t>
        <a:bodyPr/>
        <a:lstStyle/>
        <a:p>
          <a:endParaRPr lang="pt-BR"/>
        </a:p>
      </dgm:t>
    </dgm:pt>
    <dgm:pt modelId="{5E1751BE-FFF1-4F73-B68B-A9FC8CD5E452}" type="pres">
      <dgm:prSet presAssocID="{31F6D0DC-E434-4E6D-A56C-419138E120C0}" presName="node" presStyleLbl="node1" presStyleIdx="2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52E17C-C650-4700-A061-5385C6C967E3}" type="pres">
      <dgm:prSet presAssocID="{31F6D0DC-E434-4E6D-A56C-419138E120C0}" presName="dummy" presStyleCnt="0"/>
      <dgm:spPr/>
    </dgm:pt>
    <dgm:pt modelId="{AA9BA421-0EBD-4C69-9881-25CB430A965D}" type="pres">
      <dgm:prSet presAssocID="{33C8B62D-1ADA-45D1-8AAC-0FC9CEAF7A1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F8D72794-7435-4E18-902D-E2D942AB4344}" type="pres">
      <dgm:prSet presAssocID="{5263D64F-D773-4B68-A9D2-843C4EE6035A}" presName="node" presStyleLbl="node1" presStyleIdx="3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E9F3E0-F562-40C9-8083-EA18F02FB74C}" type="pres">
      <dgm:prSet presAssocID="{5263D64F-D773-4B68-A9D2-843C4EE6035A}" presName="dummy" presStyleCnt="0"/>
      <dgm:spPr/>
    </dgm:pt>
    <dgm:pt modelId="{865F341E-09C7-482A-8301-CD381C701F3C}" type="pres">
      <dgm:prSet presAssocID="{3394E1D7-6925-46F0-B133-917A12AC2A64}" presName="sibTrans" presStyleLbl="sibTrans2D1" presStyleIdx="3" presStyleCnt="5"/>
      <dgm:spPr/>
      <dgm:t>
        <a:bodyPr/>
        <a:lstStyle/>
        <a:p>
          <a:endParaRPr lang="pt-BR"/>
        </a:p>
      </dgm:t>
    </dgm:pt>
    <dgm:pt modelId="{7BBD012B-7B8F-4032-B159-DBED748B3585}" type="pres">
      <dgm:prSet presAssocID="{A6E2B7FA-2267-4755-9BC9-29AF63ABA91B}" presName="node" presStyleLbl="node1" presStyleIdx="4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57D646-EF39-435F-8B38-E4940BC0E2DA}" type="pres">
      <dgm:prSet presAssocID="{A6E2B7FA-2267-4755-9BC9-29AF63ABA91B}" presName="dummy" presStyleCnt="0"/>
      <dgm:spPr/>
    </dgm:pt>
    <dgm:pt modelId="{84B0C204-45FC-44E3-929F-7D720BC81346}" type="pres">
      <dgm:prSet presAssocID="{9D8CA624-98B8-43C4-8613-0660955FF0D1}" presName="sibTrans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A4C4F298-0622-42D1-AC4E-C9DD8ED2E923}" srcId="{6115D018-749D-400F-B364-EB15C3EE68AD}" destId="{31F6D0DC-E434-4E6D-A56C-419138E120C0}" srcOrd="2" destOrd="0" parTransId="{66ECD4D5-AB1D-43A6-A362-D38D78834E40}" sibTransId="{33C8B62D-1ADA-45D1-8AAC-0FC9CEAF7A1A}"/>
    <dgm:cxn modelId="{71FB722B-22AA-4F4E-B7AF-328979B89309}" srcId="{6115D018-749D-400F-B364-EB15C3EE68AD}" destId="{FA3BD108-D6D1-40C8-890B-C41A46F8FA94}" srcOrd="1" destOrd="0" parTransId="{921EB91B-749A-48E7-829A-A807EAC5915C}" sibTransId="{9EAEEF8B-4DFB-403C-8725-B71CD3D071FB}"/>
    <dgm:cxn modelId="{37E94C5B-D672-4CFF-9A35-06B80A5C64C4}" type="presOf" srcId="{3394E1D7-6925-46F0-B133-917A12AC2A64}" destId="{865F341E-09C7-482A-8301-CD381C701F3C}" srcOrd="0" destOrd="0" presId="urn:microsoft.com/office/officeart/2005/8/layout/radial6"/>
    <dgm:cxn modelId="{21F3B909-0E0B-4384-8F27-3BD3ED13E900}" type="presOf" srcId="{5263D64F-D773-4B68-A9D2-843C4EE6035A}" destId="{F8D72794-7435-4E18-902D-E2D942AB4344}" srcOrd="0" destOrd="0" presId="urn:microsoft.com/office/officeart/2005/8/layout/radial6"/>
    <dgm:cxn modelId="{A1BED6E8-E36B-47F9-A541-5EC744BC0971}" type="presOf" srcId="{CDF1D5C0-AA4C-4C50-AD47-30D74E9B0435}" destId="{44A3511F-9173-4626-ADDB-513571731209}" srcOrd="0" destOrd="0" presId="urn:microsoft.com/office/officeart/2005/8/layout/radial6"/>
    <dgm:cxn modelId="{3341019E-3B9F-403F-B570-39461217C03E}" srcId="{6115D018-749D-400F-B364-EB15C3EE68AD}" destId="{5263D64F-D773-4B68-A9D2-843C4EE6035A}" srcOrd="3" destOrd="0" parTransId="{A532AE13-C0DB-4989-8160-9F51BB6F7197}" sibTransId="{3394E1D7-6925-46F0-B133-917A12AC2A64}"/>
    <dgm:cxn modelId="{B86F7F83-9E8F-4165-8521-57D3998388F4}" type="presOf" srcId="{FA3BD108-D6D1-40C8-890B-C41A46F8FA94}" destId="{6837B4A7-2117-499D-BE5B-A9A2640D5036}" srcOrd="0" destOrd="0" presId="urn:microsoft.com/office/officeart/2005/8/layout/radial6"/>
    <dgm:cxn modelId="{1B153CB0-CBA7-4FB8-B9B9-79CD431EEC3F}" type="presOf" srcId="{EEFC4F3A-599D-4465-ADEF-BCFE5F8632BB}" destId="{04CF9DB4-344A-4A58-8FAE-4A2C87594A99}" srcOrd="0" destOrd="0" presId="urn:microsoft.com/office/officeart/2005/8/layout/radial6"/>
    <dgm:cxn modelId="{30DA4ABF-D0CC-4E43-9ECA-B40FC977AEE6}" type="presOf" srcId="{A6E2B7FA-2267-4755-9BC9-29AF63ABA91B}" destId="{7BBD012B-7B8F-4032-B159-DBED748B3585}" srcOrd="0" destOrd="0" presId="urn:microsoft.com/office/officeart/2005/8/layout/radial6"/>
    <dgm:cxn modelId="{AF5DD386-3A8C-4760-98FC-A028F3F77036}" type="presOf" srcId="{33C8B62D-1ADA-45D1-8AAC-0FC9CEAF7A1A}" destId="{AA9BA421-0EBD-4C69-9881-25CB430A965D}" srcOrd="0" destOrd="0" presId="urn:microsoft.com/office/officeart/2005/8/layout/radial6"/>
    <dgm:cxn modelId="{073D2FB7-C801-484D-BC75-B721AB550FEA}" type="presOf" srcId="{6115D018-749D-400F-B364-EB15C3EE68AD}" destId="{6A48F1B4-356C-43FF-8E48-2B94ED50BB10}" srcOrd="0" destOrd="0" presId="urn:microsoft.com/office/officeart/2005/8/layout/radial6"/>
    <dgm:cxn modelId="{AD6F4CD3-700E-4998-9091-5A9BE718562A}" type="presOf" srcId="{9D8CA624-98B8-43C4-8613-0660955FF0D1}" destId="{84B0C204-45FC-44E3-929F-7D720BC81346}" srcOrd="0" destOrd="0" presId="urn:microsoft.com/office/officeart/2005/8/layout/radial6"/>
    <dgm:cxn modelId="{FFD1DFD6-BD02-4AE6-896E-53A85D221A2A}" type="presOf" srcId="{31F6D0DC-E434-4E6D-A56C-419138E120C0}" destId="{5E1751BE-FFF1-4F73-B68B-A9FC8CD5E452}" srcOrd="0" destOrd="0" presId="urn:microsoft.com/office/officeart/2005/8/layout/radial6"/>
    <dgm:cxn modelId="{62F80300-F8BC-4FCE-BB5D-DD3FB901FFE9}" srcId="{6115D018-749D-400F-B364-EB15C3EE68AD}" destId="{CDF1D5C0-AA4C-4C50-AD47-30D74E9B0435}" srcOrd="0" destOrd="0" parTransId="{7D90B431-7732-44CE-84A6-5EFD911D3B90}" sibTransId="{378F2399-9914-4601-9C37-911C04D210EA}"/>
    <dgm:cxn modelId="{8126912E-D5B8-4BD8-9260-328342C4E31E}" srcId="{EEFC4F3A-599D-4465-ADEF-BCFE5F8632BB}" destId="{6115D018-749D-400F-B364-EB15C3EE68AD}" srcOrd="0" destOrd="0" parTransId="{B87EC1B1-A7E4-40AC-8DBD-C1A983095132}" sibTransId="{42D0A4CF-D99A-4BCF-8C79-F23E690034DF}"/>
    <dgm:cxn modelId="{D5919E93-FDC2-42F5-A336-3722D50E58BE}" type="presOf" srcId="{378F2399-9914-4601-9C37-911C04D210EA}" destId="{0FF29F8F-9F09-4BBD-AA2A-70A7A616EC3E}" srcOrd="0" destOrd="0" presId="urn:microsoft.com/office/officeart/2005/8/layout/radial6"/>
    <dgm:cxn modelId="{A1C29DDD-24F9-4C4E-9018-5251CE791EC9}" srcId="{6115D018-749D-400F-B364-EB15C3EE68AD}" destId="{A6E2B7FA-2267-4755-9BC9-29AF63ABA91B}" srcOrd="4" destOrd="0" parTransId="{FAF85B35-5499-4EC3-8839-F14F854622CE}" sibTransId="{9D8CA624-98B8-43C4-8613-0660955FF0D1}"/>
    <dgm:cxn modelId="{62725644-6643-488B-859A-70F5A30C93B7}" type="presOf" srcId="{9EAEEF8B-4DFB-403C-8725-B71CD3D071FB}" destId="{57449DA0-51E5-419C-BE52-EB6EDB457538}" srcOrd="0" destOrd="0" presId="urn:microsoft.com/office/officeart/2005/8/layout/radial6"/>
    <dgm:cxn modelId="{83C1D24B-F760-4380-9D7C-114C59578A87}" type="presParOf" srcId="{04CF9DB4-344A-4A58-8FAE-4A2C87594A99}" destId="{6A48F1B4-356C-43FF-8E48-2B94ED50BB10}" srcOrd="0" destOrd="0" presId="urn:microsoft.com/office/officeart/2005/8/layout/radial6"/>
    <dgm:cxn modelId="{DB6ED9BA-3653-4EED-8E58-832934CC8848}" type="presParOf" srcId="{04CF9DB4-344A-4A58-8FAE-4A2C87594A99}" destId="{44A3511F-9173-4626-ADDB-513571731209}" srcOrd="1" destOrd="0" presId="urn:microsoft.com/office/officeart/2005/8/layout/radial6"/>
    <dgm:cxn modelId="{473C67E2-4E2C-48FA-87B3-0777E45CE05C}" type="presParOf" srcId="{04CF9DB4-344A-4A58-8FAE-4A2C87594A99}" destId="{4885B500-ADB8-47EC-89D0-D539523D8EC5}" srcOrd="2" destOrd="0" presId="urn:microsoft.com/office/officeart/2005/8/layout/radial6"/>
    <dgm:cxn modelId="{CFBF22A2-D52E-40EA-9A3F-1D08F55D9D03}" type="presParOf" srcId="{04CF9DB4-344A-4A58-8FAE-4A2C87594A99}" destId="{0FF29F8F-9F09-4BBD-AA2A-70A7A616EC3E}" srcOrd="3" destOrd="0" presId="urn:microsoft.com/office/officeart/2005/8/layout/radial6"/>
    <dgm:cxn modelId="{F8B00584-B936-4248-8EF3-998A027D7761}" type="presParOf" srcId="{04CF9DB4-344A-4A58-8FAE-4A2C87594A99}" destId="{6837B4A7-2117-499D-BE5B-A9A2640D5036}" srcOrd="4" destOrd="0" presId="urn:microsoft.com/office/officeart/2005/8/layout/radial6"/>
    <dgm:cxn modelId="{454B2314-1E0A-4EB4-AAEA-40F3399C707C}" type="presParOf" srcId="{04CF9DB4-344A-4A58-8FAE-4A2C87594A99}" destId="{70C2D2F6-C826-46FC-9F6F-0005611C1C27}" srcOrd="5" destOrd="0" presId="urn:microsoft.com/office/officeart/2005/8/layout/radial6"/>
    <dgm:cxn modelId="{1266283A-2262-4E99-BEF8-A78E95712857}" type="presParOf" srcId="{04CF9DB4-344A-4A58-8FAE-4A2C87594A99}" destId="{57449DA0-51E5-419C-BE52-EB6EDB457538}" srcOrd="6" destOrd="0" presId="urn:microsoft.com/office/officeart/2005/8/layout/radial6"/>
    <dgm:cxn modelId="{955EE799-8E40-4555-9666-1E0523231BFF}" type="presParOf" srcId="{04CF9DB4-344A-4A58-8FAE-4A2C87594A99}" destId="{5E1751BE-FFF1-4F73-B68B-A9FC8CD5E452}" srcOrd="7" destOrd="0" presId="urn:microsoft.com/office/officeart/2005/8/layout/radial6"/>
    <dgm:cxn modelId="{C7518764-7B83-445F-9B27-16E156BA6B6B}" type="presParOf" srcId="{04CF9DB4-344A-4A58-8FAE-4A2C87594A99}" destId="{A752E17C-C650-4700-A061-5385C6C967E3}" srcOrd="8" destOrd="0" presId="urn:microsoft.com/office/officeart/2005/8/layout/radial6"/>
    <dgm:cxn modelId="{63CA019F-C921-4D67-A857-14FF72618397}" type="presParOf" srcId="{04CF9DB4-344A-4A58-8FAE-4A2C87594A99}" destId="{AA9BA421-0EBD-4C69-9881-25CB430A965D}" srcOrd="9" destOrd="0" presId="urn:microsoft.com/office/officeart/2005/8/layout/radial6"/>
    <dgm:cxn modelId="{02F2986A-5D98-470B-8E24-85ECF90C2C30}" type="presParOf" srcId="{04CF9DB4-344A-4A58-8FAE-4A2C87594A99}" destId="{F8D72794-7435-4E18-902D-E2D942AB4344}" srcOrd="10" destOrd="0" presId="urn:microsoft.com/office/officeart/2005/8/layout/radial6"/>
    <dgm:cxn modelId="{905B9341-CA76-43F3-B723-EE5E10A28F50}" type="presParOf" srcId="{04CF9DB4-344A-4A58-8FAE-4A2C87594A99}" destId="{BFE9F3E0-F562-40C9-8083-EA18F02FB74C}" srcOrd="11" destOrd="0" presId="urn:microsoft.com/office/officeart/2005/8/layout/radial6"/>
    <dgm:cxn modelId="{3B72B8F6-9144-4892-AA6B-8B588FA17F5C}" type="presParOf" srcId="{04CF9DB4-344A-4A58-8FAE-4A2C87594A99}" destId="{865F341E-09C7-482A-8301-CD381C701F3C}" srcOrd="12" destOrd="0" presId="urn:microsoft.com/office/officeart/2005/8/layout/radial6"/>
    <dgm:cxn modelId="{79DDE3A8-9DAD-4661-8592-E0129910023E}" type="presParOf" srcId="{04CF9DB4-344A-4A58-8FAE-4A2C87594A99}" destId="{7BBD012B-7B8F-4032-B159-DBED748B3585}" srcOrd="13" destOrd="0" presId="urn:microsoft.com/office/officeart/2005/8/layout/radial6"/>
    <dgm:cxn modelId="{0A98A209-E320-4EBD-8319-33804C378975}" type="presParOf" srcId="{04CF9DB4-344A-4A58-8FAE-4A2C87594A99}" destId="{4A57D646-EF39-435F-8B38-E4940BC0E2DA}" srcOrd="14" destOrd="0" presId="urn:microsoft.com/office/officeart/2005/8/layout/radial6"/>
    <dgm:cxn modelId="{3EAACBCE-EE62-489D-B4A6-56DA3CA388D1}" type="presParOf" srcId="{04CF9DB4-344A-4A58-8FAE-4A2C87594A99}" destId="{84B0C204-45FC-44E3-929F-7D720BC81346}" srcOrd="15" destOrd="0" presId="urn:microsoft.com/office/officeart/2005/8/layout/radial6"/>
  </dgm:cxnLst>
  <dgm:bg>
    <a:effectLst>
      <a:outerShdw blurRad="63500" sx="102000" sy="102000" algn="c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FC4F3A-599D-4465-ADEF-BCFE5F8632BB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6115D018-749D-400F-B364-EB15C3EE68AD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900" dirty="0"/>
            <a:t>Gerenciamento de </a:t>
          </a:r>
        </a:p>
        <a:p>
          <a:r>
            <a:rPr lang="pt-BR" sz="1400" b="1" dirty="0"/>
            <a:t>RISCO</a:t>
          </a:r>
        </a:p>
      </dgm:t>
    </dgm:pt>
    <dgm:pt modelId="{B87EC1B1-A7E4-40AC-8DBD-C1A983095132}" type="parTrans" cxnId="{8126912E-D5B8-4BD8-9260-328342C4E31E}">
      <dgm:prSet/>
      <dgm:spPr/>
      <dgm:t>
        <a:bodyPr/>
        <a:lstStyle/>
        <a:p>
          <a:endParaRPr lang="pt-BR"/>
        </a:p>
      </dgm:t>
    </dgm:pt>
    <dgm:pt modelId="{42D0A4CF-D99A-4BCF-8C79-F23E690034DF}" type="sibTrans" cxnId="{8126912E-D5B8-4BD8-9260-328342C4E31E}">
      <dgm:prSet/>
      <dgm:spPr/>
      <dgm:t>
        <a:bodyPr/>
        <a:lstStyle/>
        <a:p>
          <a:endParaRPr lang="pt-BR"/>
        </a:p>
      </dgm:t>
    </dgm:pt>
    <dgm:pt modelId="{CDF1D5C0-AA4C-4C50-AD47-30D74E9B0435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Identificar</a:t>
          </a:r>
        </a:p>
      </dgm:t>
    </dgm:pt>
    <dgm:pt modelId="{7D90B431-7732-44CE-84A6-5EFD911D3B90}" type="parTrans" cxnId="{62F80300-F8BC-4FCE-BB5D-DD3FB901FFE9}">
      <dgm:prSet/>
      <dgm:spPr/>
      <dgm:t>
        <a:bodyPr/>
        <a:lstStyle/>
        <a:p>
          <a:endParaRPr lang="pt-BR"/>
        </a:p>
      </dgm:t>
    </dgm:pt>
    <dgm:pt modelId="{378F2399-9914-4601-9C37-911C04D210EA}" type="sibTrans" cxnId="{62F80300-F8BC-4FCE-BB5D-DD3FB901FFE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FA3BD108-D6D1-40C8-890B-C41A46F8FA94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Analisar</a:t>
          </a:r>
        </a:p>
      </dgm:t>
    </dgm:pt>
    <dgm:pt modelId="{921EB91B-749A-48E7-829A-A807EAC5915C}" type="parTrans" cxnId="{71FB722B-22AA-4F4E-B7AF-328979B89309}">
      <dgm:prSet/>
      <dgm:spPr/>
      <dgm:t>
        <a:bodyPr/>
        <a:lstStyle/>
        <a:p>
          <a:endParaRPr lang="pt-BR"/>
        </a:p>
      </dgm:t>
    </dgm:pt>
    <dgm:pt modelId="{9EAEEF8B-4DFB-403C-8725-B71CD3D071FB}" type="sibTrans" cxnId="{71FB722B-22AA-4F4E-B7AF-328979B8930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5263D64F-D773-4B68-A9D2-843C4EE6035A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Monitorar</a:t>
          </a:r>
        </a:p>
      </dgm:t>
    </dgm:pt>
    <dgm:pt modelId="{A532AE13-C0DB-4989-8160-9F51BB6F7197}" type="parTrans" cxnId="{3341019E-3B9F-403F-B570-39461217C03E}">
      <dgm:prSet/>
      <dgm:spPr/>
      <dgm:t>
        <a:bodyPr/>
        <a:lstStyle/>
        <a:p>
          <a:endParaRPr lang="pt-BR"/>
        </a:p>
      </dgm:t>
    </dgm:pt>
    <dgm:pt modelId="{3394E1D7-6925-46F0-B133-917A12AC2A64}" type="sibTrans" cxnId="{3341019E-3B9F-403F-B570-39461217C03E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A6E2B7FA-2267-4755-9BC9-29AF63ABA91B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Controlar</a:t>
          </a:r>
        </a:p>
      </dgm:t>
    </dgm:pt>
    <dgm:pt modelId="{FAF85B35-5499-4EC3-8839-F14F854622CE}" type="parTrans" cxnId="{A1C29DDD-24F9-4C4E-9018-5251CE791EC9}">
      <dgm:prSet/>
      <dgm:spPr/>
      <dgm:t>
        <a:bodyPr/>
        <a:lstStyle/>
        <a:p>
          <a:endParaRPr lang="pt-BR"/>
        </a:p>
      </dgm:t>
    </dgm:pt>
    <dgm:pt modelId="{9D8CA624-98B8-43C4-8613-0660955FF0D1}" type="sibTrans" cxnId="{A1C29DDD-24F9-4C4E-9018-5251CE791EC9}">
      <dgm:prSet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31F6D0DC-E434-4E6D-A56C-419138E120C0}">
      <dgm:prSet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Planejar</a:t>
          </a:r>
        </a:p>
      </dgm:t>
    </dgm:pt>
    <dgm:pt modelId="{66ECD4D5-AB1D-43A6-A362-D38D78834E40}" type="parTrans" cxnId="{A4C4F298-0622-42D1-AC4E-C9DD8ED2E923}">
      <dgm:prSet/>
      <dgm:spPr/>
      <dgm:t>
        <a:bodyPr/>
        <a:lstStyle/>
        <a:p>
          <a:endParaRPr lang="pt-BR"/>
        </a:p>
      </dgm:t>
    </dgm:pt>
    <dgm:pt modelId="{33C8B62D-1ADA-45D1-8AAC-0FC9CEAF7A1A}" type="sibTrans" cxnId="{A4C4F298-0622-42D1-AC4E-C9DD8ED2E923}">
      <dgm:prSet/>
      <dgm:spPr/>
      <dgm:t>
        <a:bodyPr/>
        <a:lstStyle/>
        <a:p>
          <a:endParaRPr lang="pt-BR"/>
        </a:p>
      </dgm:t>
    </dgm:pt>
    <dgm:pt modelId="{04CF9DB4-344A-4A58-8FAE-4A2C87594A99}" type="pres">
      <dgm:prSet presAssocID="{EEFC4F3A-599D-4465-ADEF-BCFE5F8632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48F1B4-356C-43FF-8E48-2B94ED50BB10}" type="pres">
      <dgm:prSet presAssocID="{6115D018-749D-400F-B364-EB15C3EE68AD}" presName="centerShape" presStyleLbl="node0" presStyleIdx="0" presStyleCnt="1" custScaleX="159081" custScaleY="159081"/>
      <dgm:spPr/>
      <dgm:t>
        <a:bodyPr/>
        <a:lstStyle/>
        <a:p>
          <a:endParaRPr lang="pt-BR"/>
        </a:p>
      </dgm:t>
    </dgm:pt>
    <dgm:pt modelId="{44A3511F-9173-4626-ADDB-513571731209}" type="pres">
      <dgm:prSet presAssocID="{CDF1D5C0-AA4C-4C50-AD47-30D74E9B0435}" presName="node" presStyleLbl="node1" presStyleIdx="0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85B500-ADB8-47EC-89D0-D539523D8EC5}" type="pres">
      <dgm:prSet presAssocID="{CDF1D5C0-AA4C-4C50-AD47-30D74E9B0435}" presName="dummy" presStyleCnt="0"/>
      <dgm:spPr/>
    </dgm:pt>
    <dgm:pt modelId="{0FF29F8F-9F09-4BBD-AA2A-70A7A616EC3E}" type="pres">
      <dgm:prSet presAssocID="{378F2399-9914-4601-9C37-911C04D210EA}" presName="sibTrans" presStyleLbl="sibTrans2D1" presStyleIdx="0" presStyleCnt="5"/>
      <dgm:spPr/>
      <dgm:t>
        <a:bodyPr/>
        <a:lstStyle/>
        <a:p>
          <a:endParaRPr lang="pt-BR"/>
        </a:p>
      </dgm:t>
    </dgm:pt>
    <dgm:pt modelId="{6837B4A7-2117-499D-BE5B-A9A2640D5036}" type="pres">
      <dgm:prSet presAssocID="{FA3BD108-D6D1-40C8-890B-C41A46F8FA94}" presName="node" presStyleLbl="node1" presStyleIdx="1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C2D2F6-C826-46FC-9F6F-0005611C1C27}" type="pres">
      <dgm:prSet presAssocID="{FA3BD108-D6D1-40C8-890B-C41A46F8FA94}" presName="dummy" presStyleCnt="0"/>
      <dgm:spPr/>
    </dgm:pt>
    <dgm:pt modelId="{57449DA0-51E5-419C-BE52-EB6EDB457538}" type="pres">
      <dgm:prSet presAssocID="{9EAEEF8B-4DFB-403C-8725-B71CD3D071FB}" presName="sibTrans" presStyleLbl="sibTrans2D1" presStyleIdx="1" presStyleCnt="5"/>
      <dgm:spPr/>
      <dgm:t>
        <a:bodyPr/>
        <a:lstStyle/>
        <a:p>
          <a:endParaRPr lang="pt-BR"/>
        </a:p>
      </dgm:t>
    </dgm:pt>
    <dgm:pt modelId="{5E1751BE-FFF1-4F73-B68B-A9FC8CD5E452}" type="pres">
      <dgm:prSet presAssocID="{31F6D0DC-E434-4E6D-A56C-419138E120C0}" presName="node" presStyleLbl="node1" presStyleIdx="2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52E17C-C650-4700-A061-5385C6C967E3}" type="pres">
      <dgm:prSet presAssocID="{31F6D0DC-E434-4E6D-A56C-419138E120C0}" presName="dummy" presStyleCnt="0"/>
      <dgm:spPr/>
    </dgm:pt>
    <dgm:pt modelId="{AA9BA421-0EBD-4C69-9881-25CB430A965D}" type="pres">
      <dgm:prSet presAssocID="{33C8B62D-1ADA-45D1-8AAC-0FC9CEAF7A1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F8D72794-7435-4E18-902D-E2D942AB4344}" type="pres">
      <dgm:prSet presAssocID="{5263D64F-D773-4B68-A9D2-843C4EE6035A}" presName="node" presStyleLbl="node1" presStyleIdx="3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E9F3E0-F562-40C9-8083-EA18F02FB74C}" type="pres">
      <dgm:prSet presAssocID="{5263D64F-D773-4B68-A9D2-843C4EE6035A}" presName="dummy" presStyleCnt="0"/>
      <dgm:spPr/>
    </dgm:pt>
    <dgm:pt modelId="{865F341E-09C7-482A-8301-CD381C701F3C}" type="pres">
      <dgm:prSet presAssocID="{3394E1D7-6925-46F0-B133-917A12AC2A64}" presName="sibTrans" presStyleLbl="sibTrans2D1" presStyleIdx="3" presStyleCnt="5"/>
      <dgm:spPr/>
      <dgm:t>
        <a:bodyPr/>
        <a:lstStyle/>
        <a:p>
          <a:endParaRPr lang="pt-BR"/>
        </a:p>
      </dgm:t>
    </dgm:pt>
    <dgm:pt modelId="{7BBD012B-7B8F-4032-B159-DBED748B3585}" type="pres">
      <dgm:prSet presAssocID="{A6E2B7FA-2267-4755-9BC9-29AF63ABA91B}" presName="node" presStyleLbl="node1" presStyleIdx="4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57D646-EF39-435F-8B38-E4940BC0E2DA}" type="pres">
      <dgm:prSet presAssocID="{A6E2B7FA-2267-4755-9BC9-29AF63ABA91B}" presName="dummy" presStyleCnt="0"/>
      <dgm:spPr/>
    </dgm:pt>
    <dgm:pt modelId="{84B0C204-45FC-44E3-929F-7D720BC81346}" type="pres">
      <dgm:prSet presAssocID="{9D8CA624-98B8-43C4-8613-0660955FF0D1}" presName="sibTrans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A4C4F298-0622-42D1-AC4E-C9DD8ED2E923}" srcId="{6115D018-749D-400F-B364-EB15C3EE68AD}" destId="{31F6D0DC-E434-4E6D-A56C-419138E120C0}" srcOrd="2" destOrd="0" parTransId="{66ECD4D5-AB1D-43A6-A362-D38D78834E40}" sibTransId="{33C8B62D-1ADA-45D1-8AAC-0FC9CEAF7A1A}"/>
    <dgm:cxn modelId="{71FB722B-22AA-4F4E-B7AF-328979B89309}" srcId="{6115D018-749D-400F-B364-EB15C3EE68AD}" destId="{FA3BD108-D6D1-40C8-890B-C41A46F8FA94}" srcOrd="1" destOrd="0" parTransId="{921EB91B-749A-48E7-829A-A807EAC5915C}" sibTransId="{9EAEEF8B-4DFB-403C-8725-B71CD3D071FB}"/>
    <dgm:cxn modelId="{37E94C5B-D672-4CFF-9A35-06B80A5C64C4}" type="presOf" srcId="{3394E1D7-6925-46F0-B133-917A12AC2A64}" destId="{865F341E-09C7-482A-8301-CD381C701F3C}" srcOrd="0" destOrd="0" presId="urn:microsoft.com/office/officeart/2005/8/layout/radial6"/>
    <dgm:cxn modelId="{21F3B909-0E0B-4384-8F27-3BD3ED13E900}" type="presOf" srcId="{5263D64F-D773-4B68-A9D2-843C4EE6035A}" destId="{F8D72794-7435-4E18-902D-E2D942AB4344}" srcOrd="0" destOrd="0" presId="urn:microsoft.com/office/officeart/2005/8/layout/radial6"/>
    <dgm:cxn modelId="{A1BED6E8-E36B-47F9-A541-5EC744BC0971}" type="presOf" srcId="{CDF1D5C0-AA4C-4C50-AD47-30D74E9B0435}" destId="{44A3511F-9173-4626-ADDB-513571731209}" srcOrd="0" destOrd="0" presId="urn:microsoft.com/office/officeart/2005/8/layout/radial6"/>
    <dgm:cxn modelId="{3341019E-3B9F-403F-B570-39461217C03E}" srcId="{6115D018-749D-400F-B364-EB15C3EE68AD}" destId="{5263D64F-D773-4B68-A9D2-843C4EE6035A}" srcOrd="3" destOrd="0" parTransId="{A532AE13-C0DB-4989-8160-9F51BB6F7197}" sibTransId="{3394E1D7-6925-46F0-B133-917A12AC2A64}"/>
    <dgm:cxn modelId="{B86F7F83-9E8F-4165-8521-57D3998388F4}" type="presOf" srcId="{FA3BD108-D6D1-40C8-890B-C41A46F8FA94}" destId="{6837B4A7-2117-499D-BE5B-A9A2640D5036}" srcOrd="0" destOrd="0" presId="urn:microsoft.com/office/officeart/2005/8/layout/radial6"/>
    <dgm:cxn modelId="{1B153CB0-CBA7-4FB8-B9B9-79CD431EEC3F}" type="presOf" srcId="{EEFC4F3A-599D-4465-ADEF-BCFE5F8632BB}" destId="{04CF9DB4-344A-4A58-8FAE-4A2C87594A99}" srcOrd="0" destOrd="0" presId="urn:microsoft.com/office/officeart/2005/8/layout/radial6"/>
    <dgm:cxn modelId="{30DA4ABF-D0CC-4E43-9ECA-B40FC977AEE6}" type="presOf" srcId="{A6E2B7FA-2267-4755-9BC9-29AF63ABA91B}" destId="{7BBD012B-7B8F-4032-B159-DBED748B3585}" srcOrd="0" destOrd="0" presId="urn:microsoft.com/office/officeart/2005/8/layout/radial6"/>
    <dgm:cxn modelId="{AF5DD386-3A8C-4760-98FC-A028F3F77036}" type="presOf" srcId="{33C8B62D-1ADA-45D1-8AAC-0FC9CEAF7A1A}" destId="{AA9BA421-0EBD-4C69-9881-25CB430A965D}" srcOrd="0" destOrd="0" presId="urn:microsoft.com/office/officeart/2005/8/layout/radial6"/>
    <dgm:cxn modelId="{073D2FB7-C801-484D-BC75-B721AB550FEA}" type="presOf" srcId="{6115D018-749D-400F-B364-EB15C3EE68AD}" destId="{6A48F1B4-356C-43FF-8E48-2B94ED50BB10}" srcOrd="0" destOrd="0" presId="urn:microsoft.com/office/officeart/2005/8/layout/radial6"/>
    <dgm:cxn modelId="{AD6F4CD3-700E-4998-9091-5A9BE718562A}" type="presOf" srcId="{9D8CA624-98B8-43C4-8613-0660955FF0D1}" destId="{84B0C204-45FC-44E3-929F-7D720BC81346}" srcOrd="0" destOrd="0" presId="urn:microsoft.com/office/officeart/2005/8/layout/radial6"/>
    <dgm:cxn modelId="{FFD1DFD6-BD02-4AE6-896E-53A85D221A2A}" type="presOf" srcId="{31F6D0DC-E434-4E6D-A56C-419138E120C0}" destId="{5E1751BE-FFF1-4F73-B68B-A9FC8CD5E452}" srcOrd="0" destOrd="0" presId="urn:microsoft.com/office/officeart/2005/8/layout/radial6"/>
    <dgm:cxn modelId="{62F80300-F8BC-4FCE-BB5D-DD3FB901FFE9}" srcId="{6115D018-749D-400F-B364-EB15C3EE68AD}" destId="{CDF1D5C0-AA4C-4C50-AD47-30D74E9B0435}" srcOrd="0" destOrd="0" parTransId="{7D90B431-7732-44CE-84A6-5EFD911D3B90}" sibTransId="{378F2399-9914-4601-9C37-911C04D210EA}"/>
    <dgm:cxn modelId="{8126912E-D5B8-4BD8-9260-328342C4E31E}" srcId="{EEFC4F3A-599D-4465-ADEF-BCFE5F8632BB}" destId="{6115D018-749D-400F-B364-EB15C3EE68AD}" srcOrd="0" destOrd="0" parTransId="{B87EC1B1-A7E4-40AC-8DBD-C1A983095132}" sibTransId="{42D0A4CF-D99A-4BCF-8C79-F23E690034DF}"/>
    <dgm:cxn modelId="{D5919E93-FDC2-42F5-A336-3722D50E58BE}" type="presOf" srcId="{378F2399-9914-4601-9C37-911C04D210EA}" destId="{0FF29F8F-9F09-4BBD-AA2A-70A7A616EC3E}" srcOrd="0" destOrd="0" presId="urn:microsoft.com/office/officeart/2005/8/layout/radial6"/>
    <dgm:cxn modelId="{A1C29DDD-24F9-4C4E-9018-5251CE791EC9}" srcId="{6115D018-749D-400F-B364-EB15C3EE68AD}" destId="{A6E2B7FA-2267-4755-9BC9-29AF63ABA91B}" srcOrd="4" destOrd="0" parTransId="{FAF85B35-5499-4EC3-8839-F14F854622CE}" sibTransId="{9D8CA624-98B8-43C4-8613-0660955FF0D1}"/>
    <dgm:cxn modelId="{62725644-6643-488B-859A-70F5A30C93B7}" type="presOf" srcId="{9EAEEF8B-4DFB-403C-8725-B71CD3D071FB}" destId="{57449DA0-51E5-419C-BE52-EB6EDB457538}" srcOrd="0" destOrd="0" presId="urn:microsoft.com/office/officeart/2005/8/layout/radial6"/>
    <dgm:cxn modelId="{83C1D24B-F760-4380-9D7C-114C59578A87}" type="presParOf" srcId="{04CF9DB4-344A-4A58-8FAE-4A2C87594A99}" destId="{6A48F1B4-356C-43FF-8E48-2B94ED50BB10}" srcOrd="0" destOrd="0" presId="urn:microsoft.com/office/officeart/2005/8/layout/radial6"/>
    <dgm:cxn modelId="{DB6ED9BA-3653-4EED-8E58-832934CC8848}" type="presParOf" srcId="{04CF9DB4-344A-4A58-8FAE-4A2C87594A99}" destId="{44A3511F-9173-4626-ADDB-513571731209}" srcOrd="1" destOrd="0" presId="urn:microsoft.com/office/officeart/2005/8/layout/radial6"/>
    <dgm:cxn modelId="{473C67E2-4E2C-48FA-87B3-0777E45CE05C}" type="presParOf" srcId="{04CF9DB4-344A-4A58-8FAE-4A2C87594A99}" destId="{4885B500-ADB8-47EC-89D0-D539523D8EC5}" srcOrd="2" destOrd="0" presId="urn:microsoft.com/office/officeart/2005/8/layout/radial6"/>
    <dgm:cxn modelId="{CFBF22A2-D52E-40EA-9A3F-1D08F55D9D03}" type="presParOf" srcId="{04CF9DB4-344A-4A58-8FAE-4A2C87594A99}" destId="{0FF29F8F-9F09-4BBD-AA2A-70A7A616EC3E}" srcOrd="3" destOrd="0" presId="urn:microsoft.com/office/officeart/2005/8/layout/radial6"/>
    <dgm:cxn modelId="{F8B00584-B936-4248-8EF3-998A027D7761}" type="presParOf" srcId="{04CF9DB4-344A-4A58-8FAE-4A2C87594A99}" destId="{6837B4A7-2117-499D-BE5B-A9A2640D5036}" srcOrd="4" destOrd="0" presId="urn:microsoft.com/office/officeart/2005/8/layout/radial6"/>
    <dgm:cxn modelId="{454B2314-1E0A-4EB4-AAEA-40F3399C707C}" type="presParOf" srcId="{04CF9DB4-344A-4A58-8FAE-4A2C87594A99}" destId="{70C2D2F6-C826-46FC-9F6F-0005611C1C27}" srcOrd="5" destOrd="0" presId="urn:microsoft.com/office/officeart/2005/8/layout/radial6"/>
    <dgm:cxn modelId="{1266283A-2262-4E99-BEF8-A78E95712857}" type="presParOf" srcId="{04CF9DB4-344A-4A58-8FAE-4A2C87594A99}" destId="{57449DA0-51E5-419C-BE52-EB6EDB457538}" srcOrd="6" destOrd="0" presId="urn:microsoft.com/office/officeart/2005/8/layout/radial6"/>
    <dgm:cxn modelId="{955EE799-8E40-4555-9666-1E0523231BFF}" type="presParOf" srcId="{04CF9DB4-344A-4A58-8FAE-4A2C87594A99}" destId="{5E1751BE-FFF1-4F73-B68B-A9FC8CD5E452}" srcOrd="7" destOrd="0" presId="urn:microsoft.com/office/officeart/2005/8/layout/radial6"/>
    <dgm:cxn modelId="{C7518764-7B83-445F-9B27-16E156BA6B6B}" type="presParOf" srcId="{04CF9DB4-344A-4A58-8FAE-4A2C87594A99}" destId="{A752E17C-C650-4700-A061-5385C6C967E3}" srcOrd="8" destOrd="0" presId="urn:microsoft.com/office/officeart/2005/8/layout/radial6"/>
    <dgm:cxn modelId="{63CA019F-C921-4D67-A857-14FF72618397}" type="presParOf" srcId="{04CF9DB4-344A-4A58-8FAE-4A2C87594A99}" destId="{AA9BA421-0EBD-4C69-9881-25CB430A965D}" srcOrd="9" destOrd="0" presId="urn:microsoft.com/office/officeart/2005/8/layout/radial6"/>
    <dgm:cxn modelId="{02F2986A-5D98-470B-8E24-85ECF90C2C30}" type="presParOf" srcId="{04CF9DB4-344A-4A58-8FAE-4A2C87594A99}" destId="{F8D72794-7435-4E18-902D-E2D942AB4344}" srcOrd="10" destOrd="0" presId="urn:microsoft.com/office/officeart/2005/8/layout/radial6"/>
    <dgm:cxn modelId="{905B9341-CA76-43F3-B723-EE5E10A28F50}" type="presParOf" srcId="{04CF9DB4-344A-4A58-8FAE-4A2C87594A99}" destId="{BFE9F3E0-F562-40C9-8083-EA18F02FB74C}" srcOrd="11" destOrd="0" presId="urn:microsoft.com/office/officeart/2005/8/layout/radial6"/>
    <dgm:cxn modelId="{3B72B8F6-9144-4892-AA6B-8B588FA17F5C}" type="presParOf" srcId="{04CF9DB4-344A-4A58-8FAE-4A2C87594A99}" destId="{865F341E-09C7-482A-8301-CD381C701F3C}" srcOrd="12" destOrd="0" presId="urn:microsoft.com/office/officeart/2005/8/layout/radial6"/>
    <dgm:cxn modelId="{79DDE3A8-9DAD-4661-8592-E0129910023E}" type="presParOf" srcId="{04CF9DB4-344A-4A58-8FAE-4A2C87594A99}" destId="{7BBD012B-7B8F-4032-B159-DBED748B3585}" srcOrd="13" destOrd="0" presId="urn:microsoft.com/office/officeart/2005/8/layout/radial6"/>
    <dgm:cxn modelId="{0A98A209-E320-4EBD-8319-33804C378975}" type="presParOf" srcId="{04CF9DB4-344A-4A58-8FAE-4A2C87594A99}" destId="{4A57D646-EF39-435F-8B38-E4940BC0E2DA}" srcOrd="14" destOrd="0" presId="urn:microsoft.com/office/officeart/2005/8/layout/radial6"/>
    <dgm:cxn modelId="{3EAACBCE-EE62-489D-B4A6-56DA3CA388D1}" type="presParOf" srcId="{04CF9DB4-344A-4A58-8FAE-4A2C87594A99}" destId="{84B0C204-45FC-44E3-929F-7D720BC81346}" srcOrd="15" destOrd="0" presId="urn:microsoft.com/office/officeart/2005/8/layout/radial6"/>
  </dgm:cxnLst>
  <dgm:bg>
    <a:effectLst>
      <a:outerShdw blurRad="63500" sx="102000" sy="102000" algn="c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FC4F3A-599D-4465-ADEF-BCFE5F8632BB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6115D018-749D-400F-B364-EB15C3EE68AD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900" dirty="0"/>
            <a:t>Gerenciamento de </a:t>
          </a:r>
        </a:p>
        <a:p>
          <a:r>
            <a:rPr lang="pt-BR" sz="1400" b="1" dirty="0"/>
            <a:t>RISCO</a:t>
          </a:r>
        </a:p>
      </dgm:t>
    </dgm:pt>
    <dgm:pt modelId="{B87EC1B1-A7E4-40AC-8DBD-C1A983095132}" type="parTrans" cxnId="{8126912E-D5B8-4BD8-9260-328342C4E31E}">
      <dgm:prSet/>
      <dgm:spPr/>
      <dgm:t>
        <a:bodyPr/>
        <a:lstStyle/>
        <a:p>
          <a:endParaRPr lang="pt-BR"/>
        </a:p>
      </dgm:t>
    </dgm:pt>
    <dgm:pt modelId="{42D0A4CF-D99A-4BCF-8C79-F23E690034DF}" type="sibTrans" cxnId="{8126912E-D5B8-4BD8-9260-328342C4E31E}">
      <dgm:prSet/>
      <dgm:spPr/>
      <dgm:t>
        <a:bodyPr/>
        <a:lstStyle/>
        <a:p>
          <a:endParaRPr lang="pt-BR"/>
        </a:p>
      </dgm:t>
    </dgm:pt>
    <dgm:pt modelId="{CDF1D5C0-AA4C-4C50-AD47-30D74E9B0435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Identificar</a:t>
          </a:r>
        </a:p>
      </dgm:t>
    </dgm:pt>
    <dgm:pt modelId="{7D90B431-7732-44CE-84A6-5EFD911D3B90}" type="parTrans" cxnId="{62F80300-F8BC-4FCE-BB5D-DD3FB901FFE9}">
      <dgm:prSet/>
      <dgm:spPr/>
      <dgm:t>
        <a:bodyPr/>
        <a:lstStyle/>
        <a:p>
          <a:endParaRPr lang="pt-BR"/>
        </a:p>
      </dgm:t>
    </dgm:pt>
    <dgm:pt modelId="{378F2399-9914-4601-9C37-911C04D210EA}" type="sibTrans" cxnId="{62F80300-F8BC-4FCE-BB5D-DD3FB901FFE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FA3BD108-D6D1-40C8-890B-C41A46F8FA94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Analisar</a:t>
          </a:r>
        </a:p>
      </dgm:t>
    </dgm:pt>
    <dgm:pt modelId="{921EB91B-749A-48E7-829A-A807EAC5915C}" type="parTrans" cxnId="{71FB722B-22AA-4F4E-B7AF-328979B89309}">
      <dgm:prSet/>
      <dgm:spPr/>
      <dgm:t>
        <a:bodyPr/>
        <a:lstStyle/>
        <a:p>
          <a:endParaRPr lang="pt-BR"/>
        </a:p>
      </dgm:t>
    </dgm:pt>
    <dgm:pt modelId="{9EAEEF8B-4DFB-403C-8725-B71CD3D071FB}" type="sibTrans" cxnId="{71FB722B-22AA-4F4E-B7AF-328979B89309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5263D64F-D773-4B68-A9D2-843C4EE6035A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Monitorar</a:t>
          </a:r>
        </a:p>
      </dgm:t>
    </dgm:pt>
    <dgm:pt modelId="{A532AE13-C0DB-4989-8160-9F51BB6F7197}" type="parTrans" cxnId="{3341019E-3B9F-403F-B570-39461217C03E}">
      <dgm:prSet/>
      <dgm:spPr/>
      <dgm:t>
        <a:bodyPr/>
        <a:lstStyle/>
        <a:p>
          <a:endParaRPr lang="pt-BR"/>
        </a:p>
      </dgm:t>
    </dgm:pt>
    <dgm:pt modelId="{3394E1D7-6925-46F0-B133-917A12AC2A64}" type="sibTrans" cxnId="{3341019E-3B9F-403F-B570-39461217C03E}">
      <dgm:prSet/>
      <dgm:spPr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A6E2B7FA-2267-4755-9BC9-29AF63ABA91B}">
      <dgm:prSet phldrT="[Texto]"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Controlar</a:t>
          </a:r>
        </a:p>
      </dgm:t>
    </dgm:pt>
    <dgm:pt modelId="{FAF85B35-5499-4EC3-8839-F14F854622CE}" type="parTrans" cxnId="{A1C29DDD-24F9-4C4E-9018-5251CE791EC9}">
      <dgm:prSet/>
      <dgm:spPr/>
      <dgm:t>
        <a:bodyPr/>
        <a:lstStyle/>
        <a:p>
          <a:endParaRPr lang="pt-BR"/>
        </a:p>
      </dgm:t>
    </dgm:pt>
    <dgm:pt modelId="{9D8CA624-98B8-43C4-8613-0660955FF0D1}" type="sibTrans" cxnId="{A1C29DDD-24F9-4C4E-9018-5251CE791EC9}">
      <dgm:prSet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t-BR"/>
        </a:p>
      </dgm:t>
    </dgm:pt>
    <dgm:pt modelId="{31F6D0DC-E434-4E6D-A56C-419138E120C0}">
      <dgm:prSet custT="1"/>
      <dgm:spPr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t-BR" sz="6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Planejar</a:t>
          </a:r>
        </a:p>
      </dgm:t>
    </dgm:pt>
    <dgm:pt modelId="{66ECD4D5-AB1D-43A6-A362-D38D78834E40}" type="parTrans" cxnId="{A4C4F298-0622-42D1-AC4E-C9DD8ED2E923}">
      <dgm:prSet/>
      <dgm:spPr/>
      <dgm:t>
        <a:bodyPr/>
        <a:lstStyle/>
        <a:p>
          <a:endParaRPr lang="pt-BR"/>
        </a:p>
      </dgm:t>
    </dgm:pt>
    <dgm:pt modelId="{33C8B62D-1ADA-45D1-8AAC-0FC9CEAF7A1A}" type="sibTrans" cxnId="{A4C4F298-0622-42D1-AC4E-C9DD8ED2E923}">
      <dgm:prSet/>
      <dgm:spPr/>
      <dgm:t>
        <a:bodyPr/>
        <a:lstStyle/>
        <a:p>
          <a:endParaRPr lang="pt-BR"/>
        </a:p>
      </dgm:t>
    </dgm:pt>
    <dgm:pt modelId="{04CF9DB4-344A-4A58-8FAE-4A2C87594A99}" type="pres">
      <dgm:prSet presAssocID="{EEFC4F3A-599D-4465-ADEF-BCFE5F8632B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48F1B4-356C-43FF-8E48-2B94ED50BB10}" type="pres">
      <dgm:prSet presAssocID="{6115D018-749D-400F-B364-EB15C3EE68AD}" presName="centerShape" presStyleLbl="node0" presStyleIdx="0" presStyleCnt="1" custScaleX="159081" custScaleY="159081"/>
      <dgm:spPr/>
      <dgm:t>
        <a:bodyPr/>
        <a:lstStyle/>
        <a:p>
          <a:endParaRPr lang="pt-BR"/>
        </a:p>
      </dgm:t>
    </dgm:pt>
    <dgm:pt modelId="{44A3511F-9173-4626-ADDB-513571731209}" type="pres">
      <dgm:prSet presAssocID="{CDF1D5C0-AA4C-4C50-AD47-30D74E9B0435}" presName="node" presStyleLbl="node1" presStyleIdx="0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85B500-ADB8-47EC-89D0-D539523D8EC5}" type="pres">
      <dgm:prSet presAssocID="{CDF1D5C0-AA4C-4C50-AD47-30D74E9B0435}" presName="dummy" presStyleCnt="0"/>
      <dgm:spPr/>
    </dgm:pt>
    <dgm:pt modelId="{0FF29F8F-9F09-4BBD-AA2A-70A7A616EC3E}" type="pres">
      <dgm:prSet presAssocID="{378F2399-9914-4601-9C37-911C04D210EA}" presName="sibTrans" presStyleLbl="sibTrans2D1" presStyleIdx="0" presStyleCnt="5"/>
      <dgm:spPr/>
      <dgm:t>
        <a:bodyPr/>
        <a:lstStyle/>
        <a:p>
          <a:endParaRPr lang="pt-BR"/>
        </a:p>
      </dgm:t>
    </dgm:pt>
    <dgm:pt modelId="{6837B4A7-2117-499D-BE5B-A9A2640D5036}" type="pres">
      <dgm:prSet presAssocID="{FA3BD108-D6D1-40C8-890B-C41A46F8FA94}" presName="node" presStyleLbl="node1" presStyleIdx="1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0C2D2F6-C826-46FC-9F6F-0005611C1C27}" type="pres">
      <dgm:prSet presAssocID="{FA3BD108-D6D1-40C8-890B-C41A46F8FA94}" presName="dummy" presStyleCnt="0"/>
      <dgm:spPr/>
    </dgm:pt>
    <dgm:pt modelId="{57449DA0-51E5-419C-BE52-EB6EDB457538}" type="pres">
      <dgm:prSet presAssocID="{9EAEEF8B-4DFB-403C-8725-B71CD3D071FB}" presName="sibTrans" presStyleLbl="sibTrans2D1" presStyleIdx="1" presStyleCnt="5"/>
      <dgm:spPr/>
      <dgm:t>
        <a:bodyPr/>
        <a:lstStyle/>
        <a:p>
          <a:endParaRPr lang="pt-BR"/>
        </a:p>
      </dgm:t>
    </dgm:pt>
    <dgm:pt modelId="{5E1751BE-FFF1-4F73-B68B-A9FC8CD5E452}" type="pres">
      <dgm:prSet presAssocID="{31F6D0DC-E434-4E6D-A56C-419138E120C0}" presName="node" presStyleLbl="node1" presStyleIdx="2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752E17C-C650-4700-A061-5385C6C967E3}" type="pres">
      <dgm:prSet presAssocID="{31F6D0DC-E434-4E6D-A56C-419138E120C0}" presName="dummy" presStyleCnt="0"/>
      <dgm:spPr/>
    </dgm:pt>
    <dgm:pt modelId="{AA9BA421-0EBD-4C69-9881-25CB430A965D}" type="pres">
      <dgm:prSet presAssocID="{33C8B62D-1ADA-45D1-8AAC-0FC9CEAF7A1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F8D72794-7435-4E18-902D-E2D942AB4344}" type="pres">
      <dgm:prSet presAssocID="{5263D64F-D773-4B68-A9D2-843C4EE6035A}" presName="node" presStyleLbl="node1" presStyleIdx="3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E9F3E0-F562-40C9-8083-EA18F02FB74C}" type="pres">
      <dgm:prSet presAssocID="{5263D64F-D773-4B68-A9D2-843C4EE6035A}" presName="dummy" presStyleCnt="0"/>
      <dgm:spPr/>
    </dgm:pt>
    <dgm:pt modelId="{865F341E-09C7-482A-8301-CD381C701F3C}" type="pres">
      <dgm:prSet presAssocID="{3394E1D7-6925-46F0-B133-917A12AC2A64}" presName="sibTrans" presStyleLbl="sibTrans2D1" presStyleIdx="3" presStyleCnt="5"/>
      <dgm:spPr/>
      <dgm:t>
        <a:bodyPr/>
        <a:lstStyle/>
        <a:p>
          <a:endParaRPr lang="pt-BR"/>
        </a:p>
      </dgm:t>
    </dgm:pt>
    <dgm:pt modelId="{7BBD012B-7B8F-4032-B159-DBED748B3585}" type="pres">
      <dgm:prSet presAssocID="{A6E2B7FA-2267-4755-9BC9-29AF63ABA91B}" presName="node" presStyleLbl="node1" presStyleIdx="4" presStyleCnt="5" custScaleX="130616" custScaleY="1154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57D646-EF39-435F-8B38-E4940BC0E2DA}" type="pres">
      <dgm:prSet presAssocID="{A6E2B7FA-2267-4755-9BC9-29AF63ABA91B}" presName="dummy" presStyleCnt="0"/>
      <dgm:spPr/>
    </dgm:pt>
    <dgm:pt modelId="{84B0C204-45FC-44E3-929F-7D720BC81346}" type="pres">
      <dgm:prSet presAssocID="{9D8CA624-98B8-43C4-8613-0660955FF0D1}" presName="sibTrans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A4C4F298-0622-42D1-AC4E-C9DD8ED2E923}" srcId="{6115D018-749D-400F-B364-EB15C3EE68AD}" destId="{31F6D0DC-E434-4E6D-A56C-419138E120C0}" srcOrd="2" destOrd="0" parTransId="{66ECD4D5-AB1D-43A6-A362-D38D78834E40}" sibTransId="{33C8B62D-1ADA-45D1-8AAC-0FC9CEAF7A1A}"/>
    <dgm:cxn modelId="{71FB722B-22AA-4F4E-B7AF-328979B89309}" srcId="{6115D018-749D-400F-B364-EB15C3EE68AD}" destId="{FA3BD108-D6D1-40C8-890B-C41A46F8FA94}" srcOrd="1" destOrd="0" parTransId="{921EB91B-749A-48E7-829A-A807EAC5915C}" sibTransId="{9EAEEF8B-4DFB-403C-8725-B71CD3D071FB}"/>
    <dgm:cxn modelId="{37E94C5B-D672-4CFF-9A35-06B80A5C64C4}" type="presOf" srcId="{3394E1D7-6925-46F0-B133-917A12AC2A64}" destId="{865F341E-09C7-482A-8301-CD381C701F3C}" srcOrd="0" destOrd="0" presId="urn:microsoft.com/office/officeart/2005/8/layout/radial6"/>
    <dgm:cxn modelId="{21F3B909-0E0B-4384-8F27-3BD3ED13E900}" type="presOf" srcId="{5263D64F-D773-4B68-A9D2-843C4EE6035A}" destId="{F8D72794-7435-4E18-902D-E2D942AB4344}" srcOrd="0" destOrd="0" presId="urn:microsoft.com/office/officeart/2005/8/layout/radial6"/>
    <dgm:cxn modelId="{A1BED6E8-E36B-47F9-A541-5EC744BC0971}" type="presOf" srcId="{CDF1D5C0-AA4C-4C50-AD47-30D74E9B0435}" destId="{44A3511F-9173-4626-ADDB-513571731209}" srcOrd="0" destOrd="0" presId="urn:microsoft.com/office/officeart/2005/8/layout/radial6"/>
    <dgm:cxn modelId="{3341019E-3B9F-403F-B570-39461217C03E}" srcId="{6115D018-749D-400F-B364-EB15C3EE68AD}" destId="{5263D64F-D773-4B68-A9D2-843C4EE6035A}" srcOrd="3" destOrd="0" parTransId="{A532AE13-C0DB-4989-8160-9F51BB6F7197}" sibTransId="{3394E1D7-6925-46F0-B133-917A12AC2A64}"/>
    <dgm:cxn modelId="{B86F7F83-9E8F-4165-8521-57D3998388F4}" type="presOf" srcId="{FA3BD108-D6D1-40C8-890B-C41A46F8FA94}" destId="{6837B4A7-2117-499D-BE5B-A9A2640D5036}" srcOrd="0" destOrd="0" presId="urn:microsoft.com/office/officeart/2005/8/layout/radial6"/>
    <dgm:cxn modelId="{1B153CB0-CBA7-4FB8-B9B9-79CD431EEC3F}" type="presOf" srcId="{EEFC4F3A-599D-4465-ADEF-BCFE5F8632BB}" destId="{04CF9DB4-344A-4A58-8FAE-4A2C87594A99}" srcOrd="0" destOrd="0" presId="urn:microsoft.com/office/officeart/2005/8/layout/radial6"/>
    <dgm:cxn modelId="{30DA4ABF-D0CC-4E43-9ECA-B40FC977AEE6}" type="presOf" srcId="{A6E2B7FA-2267-4755-9BC9-29AF63ABA91B}" destId="{7BBD012B-7B8F-4032-B159-DBED748B3585}" srcOrd="0" destOrd="0" presId="urn:microsoft.com/office/officeart/2005/8/layout/radial6"/>
    <dgm:cxn modelId="{AF5DD386-3A8C-4760-98FC-A028F3F77036}" type="presOf" srcId="{33C8B62D-1ADA-45D1-8AAC-0FC9CEAF7A1A}" destId="{AA9BA421-0EBD-4C69-9881-25CB430A965D}" srcOrd="0" destOrd="0" presId="urn:microsoft.com/office/officeart/2005/8/layout/radial6"/>
    <dgm:cxn modelId="{073D2FB7-C801-484D-BC75-B721AB550FEA}" type="presOf" srcId="{6115D018-749D-400F-B364-EB15C3EE68AD}" destId="{6A48F1B4-356C-43FF-8E48-2B94ED50BB10}" srcOrd="0" destOrd="0" presId="urn:microsoft.com/office/officeart/2005/8/layout/radial6"/>
    <dgm:cxn modelId="{AD6F4CD3-700E-4998-9091-5A9BE718562A}" type="presOf" srcId="{9D8CA624-98B8-43C4-8613-0660955FF0D1}" destId="{84B0C204-45FC-44E3-929F-7D720BC81346}" srcOrd="0" destOrd="0" presId="urn:microsoft.com/office/officeart/2005/8/layout/radial6"/>
    <dgm:cxn modelId="{FFD1DFD6-BD02-4AE6-896E-53A85D221A2A}" type="presOf" srcId="{31F6D0DC-E434-4E6D-A56C-419138E120C0}" destId="{5E1751BE-FFF1-4F73-B68B-A9FC8CD5E452}" srcOrd="0" destOrd="0" presId="urn:microsoft.com/office/officeart/2005/8/layout/radial6"/>
    <dgm:cxn modelId="{62F80300-F8BC-4FCE-BB5D-DD3FB901FFE9}" srcId="{6115D018-749D-400F-B364-EB15C3EE68AD}" destId="{CDF1D5C0-AA4C-4C50-AD47-30D74E9B0435}" srcOrd="0" destOrd="0" parTransId="{7D90B431-7732-44CE-84A6-5EFD911D3B90}" sibTransId="{378F2399-9914-4601-9C37-911C04D210EA}"/>
    <dgm:cxn modelId="{8126912E-D5B8-4BD8-9260-328342C4E31E}" srcId="{EEFC4F3A-599D-4465-ADEF-BCFE5F8632BB}" destId="{6115D018-749D-400F-B364-EB15C3EE68AD}" srcOrd="0" destOrd="0" parTransId="{B87EC1B1-A7E4-40AC-8DBD-C1A983095132}" sibTransId="{42D0A4CF-D99A-4BCF-8C79-F23E690034DF}"/>
    <dgm:cxn modelId="{D5919E93-FDC2-42F5-A336-3722D50E58BE}" type="presOf" srcId="{378F2399-9914-4601-9C37-911C04D210EA}" destId="{0FF29F8F-9F09-4BBD-AA2A-70A7A616EC3E}" srcOrd="0" destOrd="0" presId="urn:microsoft.com/office/officeart/2005/8/layout/radial6"/>
    <dgm:cxn modelId="{A1C29DDD-24F9-4C4E-9018-5251CE791EC9}" srcId="{6115D018-749D-400F-B364-EB15C3EE68AD}" destId="{A6E2B7FA-2267-4755-9BC9-29AF63ABA91B}" srcOrd="4" destOrd="0" parTransId="{FAF85B35-5499-4EC3-8839-F14F854622CE}" sibTransId="{9D8CA624-98B8-43C4-8613-0660955FF0D1}"/>
    <dgm:cxn modelId="{62725644-6643-488B-859A-70F5A30C93B7}" type="presOf" srcId="{9EAEEF8B-4DFB-403C-8725-B71CD3D071FB}" destId="{57449DA0-51E5-419C-BE52-EB6EDB457538}" srcOrd="0" destOrd="0" presId="urn:microsoft.com/office/officeart/2005/8/layout/radial6"/>
    <dgm:cxn modelId="{83C1D24B-F760-4380-9D7C-114C59578A87}" type="presParOf" srcId="{04CF9DB4-344A-4A58-8FAE-4A2C87594A99}" destId="{6A48F1B4-356C-43FF-8E48-2B94ED50BB10}" srcOrd="0" destOrd="0" presId="urn:microsoft.com/office/officeart/2005/8/layout/radial6"/>
    <dgm:cxn modelId="{DB6ED9BA-3653-4EED-8E58-832934CC8848}" type="presParOf" srcId="{04CF9DB4-344A-4A58-8FAE-4A2C87594A99}" destId="{44A3511F-9173-4626-ADDB-513571731209}" srcOrd="1" destOrd="0" presId="urn:microsoft.com/office/officeart/2005/8/layout/radial6"/>
    <dgm:cxn modelId="{473C67E2-4E2C-48FA-87B3-0777E45CE05C}" type="presParOf" srcId="{04CF9DB4-344A-4A58-8FAE-4A2C87594A99}" destId="{4885B500-ADB8-47EC-89D0-D539523D8EC5}" srcOrd="2" destOrd="0" presId="urn:microsoft.com/office/officeart/2005/8/layout/radial6"/>
    <dgm:cxn modelId="{CFBF22A2-D52E-40EA-9A3F-1D08F55D9D03}" type="presParOf" srcId="{04CF9DB4-344A-4A58-8FAE-4A2C87594A99}" destId="{0FF29F8F-9F09-4BBD-AA2A-70A7A616EC3E}" srcOrd="3" destOrd="0" presId="urn:microsoft.com/office/officeart/2005/8/layout/radial6"/>
    <dgm:cxn modelId="{F8B00584-B936-4248-8EF3-998A027D7761}" type="presParOf" srcId="{04CF9DB4-344A-4A58-8FAE-4A2C87594A99}" destId="{6837B4A7-2117-499D-BE5B-A9A2640D5036}" srcOrd="4" destOrd="0" presId="urn:microsoft.com/office/officeart/2005/8/layout/radial6"/>
    <dgm:cxn modelId="{454B2314-1E0A-4EB4-AAEA-40F3399C707C}" type="presParOf" srcId="{04CF9DB4-344A-4A58-8FAE-4A2C87594A99}" destId="{70C2D2F6-C826-46FC-9F6F-0005611C1C27}" srcOrd="5" destOrd="0" presId="urn:microsoft.com/office/officeart/2005/8/layout/radial6"/>
    <dgm:cxn modelId="{1266283A-2262-4E99-BEF8-A78E95712857}" type="presParOf" srcId="{04CF9DB4-344A-4A58-8FAE-4A2C87594A99}" destId="{57449DA0-51E5-419C-BE52-EB6EDB457538}" srcOrd="6" destOrd="0" presId="urn:microsoft.com/office/officeart/2005/8/layout/radial6"/>
    <dgm:cxn modelId="{955EE799-8E40-4555-9666-1E0523231BFF}" type="presParOf" srcId="{04CF9DB4-344A-4A58-8FAE-4A2C87594A99}" destId="{5E1751BE-FFF1-4F73-B68B-A9FC8CD5E452}" srcOrd="7" destOrd="0" presId="urn:microsoft.com/office/officeart/2005/8/layout/radial6"/>
    <dgm:cxn modelId="{C7518764-7B83-445F-9B27-16E156BA6B6B}" type="presParOf" srcId="{04CF9DB4-344A-4A58-8FAE-4A2C87594A99}" destId="{A752E17C-C650-4700-A061-5385C6C967E3}" srcOrd="8" destOrd="0" presId="urn:microsoft.com/office/officeart/2005/8/layout/radial6"/>
    <dgm:cxn modelId="{63CA019F-C921-4D67-A857-14FF72618397}" type="presParOf" srcId="{04CF9DB4-344A-4A58-8FAE-4A2C87594A99}" destId="{AA9BA421-0EBD-4C69-9881-25CB430A965D}" srcOrd="9" destOrd="0" presId="urn:microsoft.com/office/officeart/2005/8/layout/radial6"/>
    <dgm:cxn modelId="{02F2986A-5D98-470B-8E24-85ECF90C2C30}" type="presParOf" srcId="{04CF9DB4-344A-4A58-8FAE-4A2C87594A99}" destId="{F8D72794-7435-4E18-902D-E2D942AB4344}" srcOrd="10" destOrd="0" presId="urn:microsoft.com/office/officeart/2005/8/layout/radial6"/>
    <dgm:cxn modelId="{905B9341-CA76-43F3-B723-EE5E10A28F50}" type="presParOf" srcId="{04CF9DB4-344A-4A58-8FAE-4A2C87594A99}" destId="{BFE9F3E0-F562-40C9-8083-EA18F02FB74C}" srcOrd="11" destOrd="0" presId="urn:microsoft.com/office/officeart/2005/8/layout/radial6"/>
    <dgm:cxn modelId="{3B72B8F6-9144-4892-AA6B-8B588FA17F5C}" type="presParOf" srcId="{04CF9DB4-344A-4A58-8FAE-4A2C87594A99}" destId="{865F341E-09C7-482A-8301-CD381C701F3C}" srcOrd="12" destOrd="0" presId="urn:microsoft.com/office/officeart/2005/8/layout/radial6"/>
    <dgm:cxn modelId="{79DDE3A8-9DAD-4661-8592-E0129910023E}" type="presParOf" srcId="{04CF9DB4-344A-4A58-8FAE-4A2C87594A99}" destId="{7BBD012B-7B8F-4032-B159-DBED748B3585}" srcOrd="13" destOrd="0" presId="urn:microsoft.com/office/officeart/2005/8/layout/radial6"/>
    <dgm:cxn modelId="{0A98A209-E320-4EBD-8319-33804C378975}" type="presParOf" srcId="{04CF9DB4-344A-4A58-8FAE-4A2C87594A99}" destId="{4A57D646-EF39-435F-8B38-E4940BC0E2DA}" srcOrd="14" destOrd="0" presId="urn:microsoft.com/office/officeart/2005/8/layout/radial6"/>
    <dgm:cxn modelId="{3EAACBCE-EE62-489D-B4A6-56DA3CA388D1}" type="presParOf" srcId="{04CF9DB4-344A-4A58-8FAE-4A2C87594A99}" destId="{84B0C204-45FC-44E3-929F-7D720BC81346}" srcOrd="15" destOrd="0" presId="urn:microsoft.com/office/officeart/2005/8/layout/radial6"/>
  </dgm:cxnLst>
  <dgm:bg>
    <a:effectLst>
      <a:outerShdw blurRad="63500" sx="102000" sy="102000" algn="ctr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15367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487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9072B-B782-475E-90A9-17174874DA2B}" type="datetimeFigureOut">
              <a:rPr lang="pt-BR" smtClean="0"/>
              <a:pPr/>
              <a:t>18/08/2017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pt-BR" smtClean="0"/>
              <a:pPr>
                <a:spcBef>
                  <a:spcPts val="0"/>
                </a:spcBef>
                <a:buNone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nual_Higiene_Saude-ceciss.pdf" TargetMode="External"/><Relationship Id="rId2" Type="http://schemas.openxmlformats.org/officeDocument/2006/relationships/hyperlink" Target="Kawagoe%20et%20al,%202012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slide" Target="slide12.xml"/><Relationship Id="rId4" Type="http://schemas.openxmlformats.org/officeDocument/2006/relationships/hyperlink" Target="CDC.%20GUIDE%20TO%20INFECTION%20PREVENTION%20FOR%20OUTPATIENT%20SETTINGS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5.xml"/><Relationship Id="rId7" Type="http://schemas.openxmlformats.org/officeDocument/2006/relationships/diagramColors" Target="../diagrams/colors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21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slide" Target="slide26.xml"/><Relationship Id="rId7" Type="http://schemas.openxmlformats.org/officeDocument/2006/relationships/diagramColors" Target="../diagrams/colors3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3.xml"/><Relationship Id="rId5" Type="http://schemas.openxmlformats.org/officeDocument/2006/relationships/slide" Target="slide3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34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8.xml"/><Relationship Id="rId7" Type="http://schemas.openxmlformats.org/officeDocument/2006/relationships/diagramColors" Target="../diagrams/colors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/>
        </p:nvSpPr>
        <p:spPr>
          <a:xfrm>
            <a:off x="2699792" y="843558"/>
            <a:ext cx="6216311" cy="194421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2" name="Retângulo 1">
            <a:hlinkClick r:id="rId3" action="ppaction://hlinksldjump"/>
          </p:cNvPr>
          <p:cNvSpPr/>
          <p:nvPr/>
        </p:nvSpPr>
        <p:spPr>
          <a:xfrm>
            <a:off x="7776488" y="3795886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entrar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 l="19372" t="6720" r="60783" b="81520"/>
          <a:stretch>
            <a:fillRect/>
          </a:stretch>
        </p:blipFill>
        <p:spPr bwMode="auto">
          <a:xfrm>
            <a:off x="7668344" y="4568077"/>
            <a:ext cx="129614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4595" y="4507422"/>
            <a:ext cx="683710" cy="59034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6016" y="4610166"/>
            <a:ext cx="2706859" cy="34140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0674" y="4456736"/>
            <a:ext cx="1032469" cy="59117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60550" y="4484443"/>
            <a:ext cx="1639966" cy="548100"/>
          </a:xfrm>
          <a:prstGeom prst="rect">
            <a:avLst/>
          </a:prstGeom>
        </p:spPr>
      </p:pic>
      <p:cxnSp>
        <p:nvCxnSpPr>
          <p:cNvPr id="9" name="Conector reto 8"/>
          <p:cNvCxnSpPr/>
          <p:nvPr/>
        </p:nvCxnSpPr>
        <p:spPr>
          <a:xfrm>
            <a:off x="107504" y="4443194"/>
            <a:ext cx="8899547" cy="0"/>
          </a:xfrm>
          <a:prstGeom prst="line">
            <a:avLst/>
          </a:prstGeom>
          <a:ln w="190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ângulo 2"/>
          <p:cNvSpPr/>
          <p:nvPr/>
        </p:nvSpPr>
        <p:spPr>
          <a:xfrm>
            <a:off x="2699792" y="3435846"/>
            <a:ext cx="3108155" cy="57606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/>
              <a:t>IDENTIFICAÇÃO DE RISCO</a:t>
            </a:r>
          </a:p>
        </p:txBody>
      </p:sp>
      <p:sp>
        <p:nvSpPr>
          <p:cNvPr id="8" name="AutoShape 2" descr="Resultado de imagem para perfurocortan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4" descr="Resultado de imagem para perfurocortant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2" name="AutoShape 6" descr="Resultado de imagem para perfurocortant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AutoShape 8" descr="Resultado de imagem para perfurocortante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" name="AutoShape 2" descr="Resultado de imagem para health and safety gloves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" name="AutoShape 2" descr="Resultado de imagem para gerenciamento de riscos em saude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01222"/>
            <a:ext cx="2412812" cy="2142078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1427748"/>
            <a:ext cx="7200800" cy="323165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600"/>
              </a:spcAft>
            </a:pPr>
            <a:r>
              <a:rPr lang="pt-BR" dirty="0"/>
              <a:t>A tuberculose, nas formas pulmonar e laríngea, é transmitida pela inalação de partículas contendo bacilos expelidos pela tosse, fala ou espirro do usuário </a:t>
            </a:r>
            <a:r>
              <a:rPr lang="pt-BR" dirty="0" err="1"/>
              <a:t>bacilífero</a:t>
            </a:r>
            <a:r>
              <a:rPr lang="pt-BR" dirty="0"/>
              <a:t>. </a:t>
            </a:r>
          </a:p>
          <a:p>
            <a:pPr>
              <a:spcAft>
                <a:spcPts val="300"/>
              </a:spcAft>
            </a:pPr>
            <a:r>
              <a:rPr lang="pt-BR" dirty="0"/>
              <a:t>Ao serem expelidos, os bacilos encontram-se imersos nos perdigotos, que tem um tamanho maior, porém no ambiente, esses ressecam e </a:t>
            </a:r>
            <a:r>
              <a:rPr lang="pt-BR" dirty="0" err="1"/>
              <a:t>aerolizam</a:t>
            </a:r>
            <a:r>
              <a:rPr lang="pt-BR" dirty="0"/>
              <a:t>, formando os aerossóis.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Não é transmitida pelo trato digestório, portanto a separação de talheres e outros utensílios não é efetiva.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Quanto maior o tempo de contato com as gotículas ou aerossóis no ambiente, maior a chance de transmissão.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Portanto, o atendimento de usuário em fase de transmissão da doença respiratória deve ser priorizado, a fim de diminuir a contaminação do ambiente e o risco de transmissão aos outros usuários e profissionais que estejam no mesmo local.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1ª etapa: consultar a bibliografia disponibilizada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pic>
        <p:nvPicPr>
          <p:cNvPr id="9218" name="Picture 2" descr="C:\Users\Silvia\AppData\Local\Microsoft\Windows\Temporary Internet Files\Content.IE5\1Z02M5BH\Sneeze-Slow-motion07[1]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095" t="23158" r="49460" b="24297"/>
          <a:stretch/>
        </p:blipFill>
        <p:spPr bwMode="auto">
          <a:xfrm>
            <a:off x="1691680" y="2663503"/>
            <a:ext cx="1887444" cy="190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97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/>
          <p:cNvSpPr/>
          <p:nvPr/>
        </p:nvSpPr>
        <p:spPr>
          <a:xfrm>
            <a:off x="1475656" y="1203598"/>
            <a:ext cx="7128792" cy="615553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chemeClr val="tx1"/>
                </a:solidFill>
              </a:rPr>
              <a:t>Caso necessite ou tenha interesse em aprofundar o conhecimento sobre o tema consulte a bibliografia disponível. </a:t>
            </a:r>
            <a:r>
              <a:rPr lang="pt-BR" sz="1800" b="1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475656" y="1923678"/>
            <a:ext cx="7127992" cy="2569934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endParaRPr lang="en-US" dirty="0">
              <a:solidFill>
                <a:srgbClr val="1C4587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 err="1">
                <a:solidFill>
                  <a:schemeClr val="tx1"/>
                </a:solidFill>
              </a:rPr>
              <a:t>Racional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Teórico</a:t>
            </a:r>
            <a:r>
              <a:rPr lang="en-US" dirty="0">
                <a:solidFill>
                  <a:schemeClr val="tx1"/>
                </a:solidFill>
              </a:rPr>
              <a:t> das </a:t>
            </a:r>
            <a:r>
              <a:rPr lang="en-US" dirty="0" err="1">
                <a:solidFill>
                  <a:schemeClr val="tx1"/>
                </a:solidFill>
              </a:rPr>
              <a:t>Precauções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>
                <a:solidFill>
                  <a:schemeClr val="tx1"/>
                </a:solidFill>
                <a:hlinkClick r:id="rId2" action="ppaction://hlinkfile"/>
              </a:rPr>
              <a:t>RACIONAL TEÓRICO DAS PRECAUÇÕES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 err="1">
                <a:solidFill>
                  <a:schemeClr val="tx1"/>
                </a:solidFill>
              </a:rPr>
              <a:t>Higiene</a:t>
            </a:r>
            <a:r>
              <a:rPr lang="en-US" dirty="0">
                <a:solidFill>
                  <a:schemeClr val="tx1"/>
                </a:solidFill>
              </a:rPr>
              <a:t> das </a:t>
            </a:r>
            <a:r>
              <a:rPr lang="en-US" dirty="0" err="1">
                <a:solidFill>
                  <a:schemeClr val="tx1"/>
                </a:solidFill>
              </a:rPr>
              <a:t>Mãos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>
                <a:solidFill>
                  <a:schemeClr val="tx1"/>
                </a:solidFill>
                <a:hlinkClick r:id="rId3" action="ppaction://hlinkfile"/>
              </a:rPr>
              <a:t>MANUAL _HIGIENE DAS MÃOS_CECISS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>
                <a:solidFill>
                  <a:schemeClr val="tx1"/>
                </a:solidFill>
              </a:rPr>
              <a:t>Guide to Infection Prevention for Outpatient Settings</a:t>
            </a: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r>
              <a:rPr lang="en-US" dirty="0">
                <a:solidFill>
                  <a:schemeClr val="tx1"/>
                </a:solidFill>
                <a:hlinkClick r:id="rId4" action="ppaction://hlinkfile"/>
              </a:rPr>
              <a:t>GUIDE TO INFECTION PREVENTION FOR OUTPATIENT SETTINGS</a:t>
            </a:r>
            <a:endParaRPr lang="en-US" dirty="0">
              <a:solidFill>
                <a:schemeClr val="tx1"/>
              </a:solidFill>
            </a:endParaRPr>
          </a:p>
          <a:p>
            <a:pPr marL="457200" lvl="0" indent="-369888" algn="just">
              <a:lnSpc>
                <a:spcPct val="115000"/>
              </a:lnSpc>
              <a:buClr>
                <a:srgbClr val="1C4587"/>
              </a:buClr>
              <a:buSzPct val="100000"/>
            </a:pP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26" name="Divisa 19">
            <a:hlinkClick r:id="rId5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1475656" y="69025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Recursos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1ª etapa: consultar a bibliografia disponibilizada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 rotWithShape="1"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16401" t="16401" r="16401" b="16401"/>
          <a:stretch/>
        </p:blipFill>
        <p:spPr>
          <a:xfrm>
            <a:off x="6578699" y="2211710"/>
            <a:ext cx="1872208" cy="1872208"/>
          </a:xfrm>
          <a:prstGeom prst="rect">
            <a:avLst/>
          </a:prstGeom>
          <a:effectLst/>
        </p:spPr>
      </p:pic>
      <p:sp>
        <p:nvSpPr>
          <p:cNvPr id="5" name="Retângulo 4"/>
          <p:cNvSpPr/>
          <p:nvPr/>
        </p:nvSpPr>
        <p:spPr>
          <a:xfrm>
            <a:off x="6825146" y="3221461"/>
            <a:ext cx="1385403" cy="27416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798072" y="3253160"/>
            <a:ext cx="360040" cy="214656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Pentágono 6"/>
          <p:cNvSpPr/>
          <p:nvPr/>
        </p:nvSpPr>
        <p:spPr>
          <a:xfrm rot="5400000">
            <a:off x="6873193" y="3775535"/>
            <a:ext cx="307527" cy="157386"/>
          </a:xfrm>
          <a:custGeom>
            <a:avLst/>
            <a:gdLst>
              <a:gd name="connsiteX0" fmla="*/ 0 w 356120"/>
              <a:gd name="connsiteY0" fmla="*/ 0 h 144016"/>
              <a:gd name="connsiteX1" fmla="*/ 284112 w 356120"/>
              <a:gd name="connsiteY1" fmla="*/ 0 h 144016"/>
              <a:gd name="connsiteX2" fmla="*/ 356120 w 356120"/>
              <a:gd name="connsiteY2" fmla="*/ 72008 h 144016"/>
              <a:gd name="connsiteX3" fmla="*/ 284112 w 356120"/>
              <a:gd name="connsiteY3" fmla="*/ 144016 h 144016"/>
              <a:gd name="connsiteX4" fmla="*/ 0 w 356120"/>
              <a:gd name="connsiteY4" fmla="*/ 144016 h 144016"/>
              <a:gd name="connsiteX5" fmla="*/ 0 w 356120"/>
              <a:gd name="connsiteY5" fmla="*/ 0 h 144016"/>
              <a:gd name="connsiteX0" fmla="*/ 0 w 284112"/>
              <a:gd name="connsiteY0" fmla="*/ 0 h 144016"/>
              <a:gd name="connsiteX1" fmla="*/ 284112 w 284112"/>
              <a:gd name="connsiteY1" fmla="*/ 0 h 144016"/>
              <a:gd name="connsiteX2" fmla="*/ 208483 w 284112"/>
              <a:gd name="connsiteY2" fmla="*/ 72008 h 144016"/>
              <a:gd name="connsiteX3" fmla="*/ 284112 w 284112"/>
              <a:gd name="connsiteY3" fmla="*/ 144016 h 144016"/>
              <a:gd name="connsiteX4" fmla="*/ 0 w 284112"/>
              <a:gd name="connsiteY4" fmla="*/ 144016 h 144016"/>
              <a:gd name="connsiteX5" fmla="*/ 0 w 284112"/>
              <a:gd name="connsiteY5" fmla="*/ 0 h 144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112" h="144016">
                <a:moveTo>
                  <a:pt x="0" y="0"/>
                </a:moveTo>
                <a:lnTo>
                  <a:pt x="284112" y="0"/>
                </a:lnTo>
                <a:lnTo>
                  <a:pt x="208483" y="72008"/>
                </a:lnTo>
                <a:lnTo>
                  <a:pt x="284112" y="14401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Pentágono 6"/>
          <p:cNvSpPr/>
          <p:nvPr/>
        </p:nvSpPr>
        <p:spPr>
          <a:xfrm rot="5400000">
            <a:off x="7185697" y="2838373"/>
            <a:ext cx="153765" cy="52567"/>
          </a:xfrm>
          <a:custGeom>
            <a:avLst/>
            <a:gdLst>
              <a:gd name="connsiteX0" fmla="*/ 0 w 356120"/>
              <a:gd name="connsiteY0" fmla="*/ 0 h 144016"/>
              <a:gd name="connsiteX1" fmla="*/ 284112 w 356120"/>
              <a:gd name="connsiteY1" fmla="*/ 0 h 144016"/>
              <a:gd name="connsiteX2" fmla="*/ 356120 w 356120"/>
              <a:gd name="connsiteY2" fmla="*/ 72008 h 144016"/>
              <a:gd name="connsiteX3" fmla="*/ 284112 w 356120"/>
              <a:gd name="connsiteY3" fmla="*/ 144016 h 144016"/>
              <a:gd name="connsiteX4" fmla="*/ 0 w 356120"/>
              <a:gd name="connsiteY4" fmla="*/ 144016 h 144016"/>
              <a:gd name="connsiteX5" fmla="*/ 0 w 356120"/>
              <a:gd name="connsiteY5" fmla="*/ 0 h 144016"/>
              <a:gd name="connsiteX0" fmla="*/ 0 w 284112"/>
              <a:gd name="connsiteY0" fmla="*/ 0 h 144016"/>
              <a:gd name="connsiteX1" fmla="*/ 284112 w 284112"/>
              <a:gd name="connsiteY1" fmla="*/ 0 h 144016"/>
              <a:gd name="connsiteX2" fmla="*/ 208483 w 284112"/>
              <a:gd name="connsiteY2" fmla="*/ 72008 h 144016"/>
              <a:gd name="connsiteX3" fmla="*/ 284112 w 284112"/>
              <a:gd name="connsiteY3" fmla="*/ 144016 h 144016"/>
              <a:gd name="connsiteX4" fmla="*/ 0 w 284112"/>
              <a:gd name="connsiteY4" fmla="*/ 144016 h 144016"/>
              <a:gd name="connsiteX5" fmla="*/ 0 w 284112"/>
              <a:gd name="connsiteY5" fmla="*/ 0 h 144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4112" h="144016">
                <a:moveTo>
                  <a:pt x="0" y="0"/>
                </a:moveTo>
                <a:lnTo>
                  <a:pt x="284112" y="0"/>
                </a:lnTo>
                <a:lnTo>
                  <a:pt x="208483" y="72008"/>
                </a:lnTo>
                <a:lnTo>
                  <a:pt x="284112" y="14401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reto 8"/>
          <p:cNvCxnSpPr/>
          <p:nvPr/>
        </p:nvCxnSpPr>
        <p:spPr>
          <a:xfrm>
            <a:off x="7236296" y="2787774"/>
            <a:ext cx="21602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>
            <a:off x="7619008" y="2821682"/>
            <a:ext cx="21602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to 39"/>
          <p:cNvCxnSpPr/>
          <p:nvPr/>
        </p:nvCxnSpPr>
        <p:spPr>
          <a:xfrm>
            <a:off x="7461845" y="2759770"/>
            <a:ext cx="157163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/>
          <p:nvPr/>
        </p:nvCxnSpPr>
        <p:spPr>
          <a:xfrm>
            <a:off x="7423745" y="3013323"/>
            <a:ext cx="157163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7142757" y="3102670"/>
            <a:ext cx="280988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to 42"/>
          <p:cNvCxnSpPr/>
          <p:nvPr/>
        </p:nvCxnSpPr>
        <p:spPr>
          <a:xfrm>
            <a:off x="7633294" y="3069333"/>
            <a:ext cx="280988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/>
          <p:nvPr/>
        </p:nvCxnSpPr>
        <p:spPr>
          <a:xfrm flipV="1">
            <a:off x="7729424" y="3776663"/>
            <a:ext cx="528751" cy="1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to 48"/>
          <p:cNvCxnSpPr/>
          <p:nvPr/>
        </p:nvCxnSpPr>
        <p:spPr>
          <a:xfrm>
            <a:off x="6880819" y="3707508"/>
            <a:ext cx="542926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7409456" y="3631308"/>
            <a:ext cx="280988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28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36926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98909"/>
            <a:ext cx="3240808" cy="292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ângulo 15"/>
          <p:cNvSpPr/>
          <p:nvPr/>
        </p:nvSpPr>
        <p:spPr>
          <a:xfrm>
            <a:off x="1763688" y="1472466"/>
            <a:ext cx="6480720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iniciar a avaliação do </a:t>
            </a:r>
            <a:r>
              <a:rPr lang="pt-BR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1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você deve clicar no link abaixo! </a:t>
            </a:r>
          </a:p>
        </p:txBody>
      </p:sp>
      <p:sp>
        <p:nvSpPr>
          <p:cNvPr id="18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2ª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1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256685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3" name="Retângulo 22">
            <a:hlinkClick r:id="rId3" action="ppaction://hlinksldjump"/>
          </p:cNvPr>
          <p:cNvSpPr/>
          <p:nvPr/>
        </p:nvSpPr>
        <p:spPr>
          <a:xfrm>
            <a:off x="4644008" y="2982941"/>
            <a:ext cx="345638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Caso 1: Risco biológico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509065" y="771549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19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4" name="Forma livre 3"/>
          <p:cNvSpPr/>
          <p:nvPr/>
        </p:nvSpPr>
        <p:spPr>
          <a:xfrm>
            <a:off x="2276447" y="1931687"/>
            <a:ext cx="927401" cy="208015"/>
          </a:xfrm>
          <a:custGeom>
            <a:avLst/>
            <a:gdLst>
              <a:gd name="connsiteX0" fmla="*/ 0 w 927401"/>
              <a:gd name="connsiteY0" fmla="*/ 0 h 208015"/>
              <a:gd name="connsiteX1" fmla="*/ 0 w 927401"/>
              <a:gd name="connsiteY1" fmla="*/ 208015 h 208015"/>
              <a:gd name="connsiteX2" fmla="*/ 359692 w 927401"/>
              <a:gd name="connsiteY2" fmla="*/ 130009 h 208015"/>
              <a:gd name="connsiteX3" fmla="*/ 398695 w 927401"/>
              <a:gd name="connsiteY3" fmla="*/ 91006 h 208015"/>
              <a:gd name="connsiteX4" fmla="*/ 927401 w 927401"/>
              <a:gd name="connsiteY4" fmla="*/ 43336 h 208015"/>
              <a:gd name="connsiteX5" fmla="*/ 0 w 927401"/>
              <a:gd name="connsiteY5" fmla="*/ 0 h 208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7401" h="208015">
                <a:moveTo>
                  <a:pt x="0" y="0"/>
                </a:moveTo>
                <a:lnTo>
                  <a:pt x="0" y="208015"/>
                </a:lnTo>
                <a:lnTo>
                  <a:pt x="359692" y="130009"/>
                </a:lnTo>
                <a:lnTo>
                  <a:pt x="398695" y="91006"/>
                </a:lnTo>
                <a:lnTo>
                  <a:pt x="927401" y="4333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63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691680" y="1496273"/>
            <a:ext cx="6120680" cy="2139047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Caso 1:  Risco biológico</a:t>
            </a:r>
          </a:p>
          <a:p>
            <a:r>
              <a:rPr lang="pt-BR" sz="1600" b="1" dirty="0"/>
              <a:t>A</a:t>
            </a:r>
            <a:r>
              <a:rPr lang="pt-BR" sz="1600" dirty="0"/>
              <a:t> técnica de enfermagem da unidade precisa fazer uma glicemia capilar em uma usuária com diabetes de sua unidade. </a:t>
            </a:r>
          </a:p>
          <a:p>
            <a:r>
              <a:rPr lang="pt-BR" sz="1600" b="1" dirty="0"/>
              <a:t>E</a:t>
            </a:r>
            <a:r>
              <a:rPr lang="pt-BR" sz="1600" dirty="0"/>
              <a:t>la é idosa, viúva há 10 anos e acompanhada na unidade há muitos anos. </a:t>
            </a:r>
          </a:p>
          <a:p>
            <a:r>
              <a:rPr lang="pt-BR" sz="1600" b="1" dirty="0"/>
              <a:t>A</a:t>
            </a:r>
            <a:r>
              <a:rPr lang="pt-BR" sz="1600" dirty="0"/>
              <a:t> profissional realiza o teste sem o uso de luvas de procedimento e após a punção percebe que sua mão ficou impregnada com sangue. </a:t>
            </a:r>
          </a:p>
          <a:p>
            <a:r>
              <a:rPr lang="pt-BR" sz="1600" b="1" dirty="0"/>
              <a:t>E</a:t>
            </a:r>
            <a:r>
              <a:rPr lang="pt-BR" sz="1600" dirty="0"/>
              <a:t>la lava as mãos com água e sabonete rapidamente.</a:t>
            </a:r>
          </a:p>
        </p:txBody>
      </p:sp>
      <p:sp>
        <p:nvSpPr>
          <p:cNvPr id="21" name="Divisa 20">
            <a:hlinkClick r:id="rId2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6" name="Retângulo 25">
            <a:hlinkClick r:id="rId3" action="ppaction://hlinksldjump"/>
          </p:cNvPr>
          <p:cNvSpPr/>
          <p:nvPr/>
        </p:nvSpPr>
        <p:spPr>
          <a:xfrm>
            <a:off x="107504" y="4731990"/>
            <a:ext cx="1512168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Rever a Síntese</a:t>
            </a:r>
          </a:p>
        </p:txBody>
      </p:sp>
      <p:sp>
        <p:nvSpPr>
          <p:cNvPr id="28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2ª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1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509065" y="771549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1850478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1275606"/>
            <a:ext cx="5184576" cy="35394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Identificação de Risco</a:t>
            </a:r>
          </a:p>
          <a:p>
            <a:pPr algn="ctr"/>
            <a:r>
              <a:rPr lang="pt-BR" dirty="0"/>
              <a:t> </a:t>
            </a:r>
          </a:p>
          <a:p>
            <a:r>
              <a:rPr lang="pt-BR" dirty="0"/>
              <a:t>Independentemente do nível e local de atenção à saúde (hospitais, unidades básicas de saúde, unidades de saúde da família) o risco de exposição à agentes patogênicos existe. Isso se dá pela possibilidade de contato com fluidos corporais e manipulação de materiais </a:t>
            </a:r>
            <a:r>
              <a:rPr lang="pt-BR" dirty="0" err="1"/>
              <a:t>perfurocortantes</a:t>
            </a:r>
            <a:r>
              <a:rPr lang="pt-BR" dirty="0"/>
              <a:t>, além de proximidade com pessoas com doenças de transmissão respiratória. </a:t>
            </a:r>
          </a:p>
          <a:p>
            <a:endParaRPr lang="pt-BR" dirty="0"/>
          </a:p>
          <a:p>
            <a:r>
              <a:rPr lang="pt-BR" dirty="0"/>
              <a:t>Visando diminuir esse risco estabeleceu-se as chamadas precauções padrão (PP), um conjunto de práticas de prevenção que devem ser aplicadas a todos os usuários, independentemente do diagnóstico. </a:t>
            </a:r>
          </a:p>
          <a:p>
            <a:endParaRPr lang="pt-BR" dirty="0"/>
          </a:p>
          <a:p>
            <a:r>
              <a:rPr lang="pt-BR" dirty="0"/>
              <a:t>Consistem na higiene das mãos, cuidados com produtos para saúde, uso de equipamentos de proteção individual (EPI), etiqueta respiratória e manejo adequado de </a:t>
            </a:r>
            <a:r>
              <a:rPr lang="pt-BR" dirty="0" err="1"/>
              <a:t>perfurocortantes</a:t>
            </a:r>
            <a:r>
              <a:rPr lang="pt-BR" dirty="0"/>
              <a:t>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619672" y="76225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graphicFrame>
        <p:nvGraphicFramePr>
          <p:cNvPr id="25" name="Diagrama 24"/>
          <p:cNvGraphicFramePr/>
          <p:nvPr>
            <p:extLst>
              <p:ext uri="{D42A27DB-BD31-4B8C-83A1-F6EECF244321}">
                <p14:modId xmlns:p14="http://schemas.microsoft.com/office/powerpoint/2010/main" val="2901311646"/>
              </p:ext>
            </p:extLst>
          </p:nvPr>
        </p:nvGraphicFramePr>
        <p:xfrm>
          <a:off x="6516216" y="1799406"/>
          <a:ext cx="2773092" cy="2212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98685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644258" y="1131590"/>
            <a:ext cx="7032198" cy="283154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800" dirty="0"/>
          </a:p>
          <a:p>
            <a:r>
              <a:rPr lang="pt-BR" dirty="0"/>
              <a:t>Quando o uso das PP não é suficiente para interromper a rota de transmissão dos microrganismos, deve-se utilizar recomendações adicionais, conhecidas como precauções específicas (PE), classificadas como: precauções de contato, precauções para gotículas e precauções para aerossóis.</a:t>
            </a:r>
          </a:p>
          <a:p>
            <a:endParaRPr lang="pt-BR" sz="800" dirty="0"/>
          </a:p>
          <a:p>
            <a:r>
              <a:rPr lang="pt-BR" dirty="0"/>
              <a:t>Em caso de manipulação de fluidos corporais, o profissional de saúde está exposto ao risco de contato com os vírus da hepatite B, hepatite C e HIV. Esse risco é determinado não pelo local de atenção, e sim pela prevalência destas doenças na população em geral e pelo tipo de procedimentos realizados. </a:t>
            </a:r>
          </a:p>
          <a:p>
            <a:endParaRPr lang="pt-BR" sz="800" dirty="0"/>
          </a:p>
          <a:p>
            <a:r>
              <a:rPr lang="pt-BR" dirty="0"/>
              <a:t>As doenças de transmissão pela via respiratória</a:t>
            </a:r>
            <a:r>
              <a:rPr lang="pt-BR" strike="sngStrike" dirty="0"/>
              <a:t>,</a:t>
            </a:r>
            <a:r>
              <a:rPr lang="pt-BR" dirty="0"/>
              <a:t> como por exemplo a tuberculose e a gripe, são transmitidas pela dispersão de partículas eliminadas ao tossir e espirrar. </a:t>
            </a:r>
            <a:endParaRPr lang="pt-BR" sz="800" dirty="0"/>
          </a:p>
          <a:p>
            <a:endParaRPr lang="pt-BR" sz="800" dirty="0"/>
          </a:p>
        </p:txBody>
      </p:sp>
      <p:pic>
        <p:nvPicPr>
          <p:cNvPr id="27" name="Picture 2" descr="Resultado de imagem para precauções para gotícula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46"/>
          <a:stretch/>
        </p:blipFill>
        <p:spPr bwMode="auto">
          <a:xfrm>
            <a:off x="2987823" y="4011910"/>
            <a:ext cx="4128219" cy="98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09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619672" y="1131590"/>
            <a:ext cx="6264696" cy="373948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400"/>
              </a:spcAft>
            </a:pPr>
            <a:r>
              <a:rPr lang="pt-BR" dirty="0"/>
              <a:t>O tamanho da partícula eliminada determina o modo de transmissão. Se estas partículas forem grandes, ou seja, maiores que 5 µm são chamadas de gotículas. </a:t>
            </a:r>
          </a:p>
          <a:p>
            <a:pPr>
              <a:spcAft>
                <a:spcPts val="400"/>
              </a:spcAft>
            </a:pPr>
            <a:r>
              <a:rPr lang="pt-BR" dirty="0"/>
              <a:t>Estas alcançam curtas distâncias, em média até um metro, podendo atingir a via respiratória alta (mucosa nasal e cavidade bucal) de quem estiver próximo ao doente.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são: doença invasiva por </a:t>
            </a:r>
            <a:r>
              <a:rPr lang="pt-BR" dirty="0" err="1"/>
              <a:t>meningococo</a:t>
            </a:r>
            <a:r>
              <a:rPr lang="pt-BR" dirty="0"/>
              <a:t>, difteria laríngea, coqueluche, gripe, rubéola e escarlatina. A precaução respiratória para gotículas é indicada nesses casos.</a:t>
            </a:r>
          </a:p>
          <a:p>
            <a:pPr>
              <a:spcAft>
                <a:spcPts val="400"/>
              </a:spcAft>
            </a:pPr>
            <a:r>
              <a:rPr lang="pt-BR" dirty="0"/>
              <a:t>Já as partículas menores que 5 µm, chamadas aerossóis (núcleos </a:t>
            </a:r>
            <a:r>
              <a:rPr lang="pt-BR" dirty="0" err="1"/>
              <a:t>goticulares</a:t>
            </a:r>
            <a:r>
              <a:rPr lang="pt-BR" dirty="0"/>
              <a:t>),</a:t>
            </a:r>
            <a:r>
              <a:rPr lang="pt-BR" b="1" dirty="0"/>
              <a:t> </a:t>
            </a:r>
            <a:r>
              <a:rPr lang="pt-BR" dirty="0"/>
              <a:t>podem atingir distâncias maiores que um metro e penetrar mais profundamente  no trato respiratório.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 a tuberculose, varicela     e sarampo.</a:t>
            </a:r>
          </a:p>
          <a:p>
            <a:pPr>
              <a:spcAft>
                <a:spcPts val="400"/>
              </a:spcAft>
            </a:pPr>
            <a:r>
              <a:rPr lang="pt-BR" dirty="0"/>
              <a:t>Precaução para aerossóis é indicada nesse caso.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pic>
        <p:nvPicPr>
          <p:cNvPr id="24" name="Picture 2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7" t="420" r="9192"/>
          <a:stretch/>
        </p:blipFill>
        <p:spPr bwMode="auto">
          <a:xfrm>
            <a:off x="7674186" y="1217606"/>
            <a:ext cx="1310903" cy="116360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44" r="210" b="17328"/>
          <a:stretch/>
        </p:blipFill>
        <p:spPr bwMode="auto">
          <a:xfrm rot="16200000">
            <a:off x="7498010" y="2829547"/>
            <a:ext cx="1944216" cy="12961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897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619672" y="1427748"/>
            <a:ext cx="7200800" cy="323165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600"/>
              </a:spcAft>
            </a:pPr>
            <a:r>
              <a:rPr lang="pt-BR" dirty="0"/>
              <a:t>A tuberculose, nas formas pulmonar e laríngea, é transmitida pela inalação de partículas contendo bacilos expelidos pela tosse, fala ou espirro do usuário </a:t>
            </a:r>
            <a:r>
              <a:rPr lang="pt-BR" dirty="0" err="1"/>
              <a:t>bacilífero</a:t>
            </a:r>
            <a:r>
              <a:rPr lang="pt-BR" dirty="0"/>
              <a:t>. </a:t>
            </a:r>
          </a:p>
          <a:p>
            <a:pPr>
              <a:spcAft>
                <a:spcPts val="300"/>
              </a:spcAft>
            </a:pPr>
            <a:r>
              <a:rPr lang="pt-BR" dirty="0"/>
              <a:t>Ao serem expelidos, os bacilos encontram-se imersos nos perdigotos, que tem um tamanho maior, porém no ambiente, esses ressecam e </a:t>
            </a:r>
            <a:r>
              <a:rPr lang="pt-BR" dirty="0" err="1"/>
              <a:t>aerolizam</a:t>
            </a:r>
            <a:r>
              <a:rPr lang="pt-BR" dirty="0"/>
              <a:t>, formando os aerossóis.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Não é transmitida pelo trato digestório, portanto a separação de talheres e outros utensílios não é efetiva.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Quanto maior o tempo de contato com as gotículas ou aerossóis no ambiente, maior a chance de transmissão.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Portanto, o atendimento de usuário em fase de transmissão da doença respiratória deve ser priorizado, a fim de diminuir a contaminação do ambiente e o risco de transmissão aos outros usuários e profissionais que estejam no mesmo local.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pic>
        <p:nvPicPr>
          <p:cNvPr id="24" name="Picture 2" descr="C:\Users\Silvia\AppData\Local\Microsoft\Windows\Temporary Internet Files\Content.IE5\1Z02M5BH\Sneeze-Slow-motion07[1]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095" t="23158" r="49460" b="24297"/>
          <a:stretch/>
        </p:blipFill>
        <p:spPr bwMode="auto">
          <a:xfrm>
            <a:off x="1691680" y="2663503"/>
            <a:ext cx="1887444" cy="190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6849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691680" y="1203598"/>
            <a:ext cx="6912768" cy="327782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Caso 1: </a:t>
            </a:r>
            <a:r>
              <a:rPr lang="pt-BR" sz="1100" b="1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r>
              <a:rPr lang="pt-BR" b="1" dirty="0">
                <a:solidFill>
                  <a:schemeClr val="accent3">
                    <a:lumMod val="50000"/>
                  </a:schemeClr>
                </a:solidFill>
              </a:rPr>
              <a:t>Em relação à identificação de risco, escolha a alternativa correta:</a:t>
            </a:r>
          </a:p>
          <a:p>
            <a:endParaRPr lang="pt-BR" sz="1100" dirty="0"/>
          </a:p>
          <a:p>
            <a:pPr marL="447675" lvl="0" indent="-269875">
              <a:buFont typeface="+mj-lt"/>
              <a:buAutoNum type="alphaUcPeriod"/>
            </a:pPr>
            <a:r>
              <a:rPr lang="pt-BR" dirty="0"/>
              <a:t>A técnica deveria ter utilizado luvas de procedimento, como parte das precauções padrão, pois esse uso é previsto sempre que houver a possibilidade de contato com sangue e fluidos corporais de qualquer usuário.</a:t>
            </a:r>
          </a:p>
          <a:p>
            <a:pPr marL="447675" indent="-269875">
              <a:buFont typeface="+mj-lt"/>
              <a:buAutoNum type="alphaUcPeriod"/>
            </a:pPr>
            <a:endParaRPr lang="pt-BR" dirty="0"/>
          </a:p>
          <a:p>
            <a:pPr marL="447675" lvl="0" indent="-269875">
              <a:buFont typeface="+mj-lt"/>
              <a:buAutoNum type="alphaUcPeriod"/>
            </a:pPr>
            <a:r>
              <a:rPr lang="pt-BR" dirty="0"/>
              <a:t>Nesse caso, como a técnica conhecia a usuária, e sabia de sua situação de saúde, o uso de luvas não era necessário.</a:t>
            </a:r>
          </a:p>
          <a:p>
            <a:pPr marL="354013" indent="-176213">
              <a:buFont typeface="+mj-lt"/>
              <a:buAutoNum type="alphaUcPeriod"/>
            </a:pPr>
            <a:endParaRPr lang="pt-BR" dirty="0"/>
          </a:p>
          <a:p>
            <a:pPr marL="447675" indent="-269875">
              <a:buFont typeface="+mj-lt"/>
              <a:buAutoNum type="alphaUcPeriod"/>
            </a:pPr>
            <a:r>
              <a:rPr lang="pt-BR" dirty="0"/>
              <a:t>Não era necessário utilizar luvas visto que o risco de exposição ocupacional aos vírus da Hepatite B, Hepatite C e HIV na atenção primária em saúde é reduzido, pois são raros os usuários nessas situações.</a:t>
            </a:r>
          </a:p>
          <a:p>
            <a:pPr marL="354013" indent="-176213">
              <a:buFont typeface="+mj-lt"/>
              <a:buAutoNum type="alphaUcPeriod"/>
            </a:pPr>
            <a:endParaRPr lang="pt-BR" dirty="0"/>
          </a:p>
          <a:p>
            <a:pPr marL="447675" indent="-269875">
              <a:buFont typeface="+mj-lt"/>
              <a:buAutoNum type="alphaUcPeriod"/>
            </a:pPr>
            <a:r>
              <a:rPr lang="pt-BR" dirty="0"/>
              <a:t>A técnica deveria ter higienizado as mãos com preparação alcóolica, uma vez que essa se mostra mais efetiva na presença de matéria orgânica que o uso de água e sabonete.</a:t>
            </a: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Rever Caso 1</a:t>
            </a:r>
          </a:p>
        </p:txBody>
      </p:sp>
      <p:sp>
        <p:nvSpPr>
          <p:cNvPr id="3" name="Retângulo 2">
            <a:hlinkClick r:id="rId3" action="ppaction://hlinksldjump"/>
          </p:cNvPr>
          <p:cNvSpPr/>
          <p:nvPr/>
        </p:nvSpPr>
        <p:spPr>
          <a:xfrm>
            <a:off x="1890500" y="1625792"/>
            <a:ext cx="252000" cy="252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19" name="Retângulo 18">
            <a:hlinkClick r:id="rId4" action="ppaction://hlinksldjump"/>
          </p:cNvPr>
          <p:cNvSpPr/>
          <p:nvPr/>
        </p:nvSpPr>
        <p:spPr>
          <a:xfrm>
            <a:off x="1893632" y="2463766"/>
            <a:ext cx="252000" cy="252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20" name="Retângulo 19">
            <a:hlinkClick r:id="rId5" action="ppaction://hlinksldjump"/>
          </p:cNvPr>
          <p:cNvSpPr/>
          <p:nvPr/>
        </p:nvSpPr>
        <p:spPr>
          <a:xfrm>
            <a:off x="1893632" y="3105284"/>
            <a:ext cx="252000" cy="252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22" name="Retângulo 21">
            <a:hlinkClick r:id="rId6" action="ppaction://hlinksldjump"/>
          </p:cNvPr>
          <p:cNvSpPr/>
          <p:nvPr/>
        </p:nvSpPr>
        <p:spPr>
          <a:xfrm>
            <a:off x="1893632" y="3953742"/>
            <a:ext cx="252000" cy="25200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39" name="Retângulo 38"/>
          <p:cNvSpPr/>
          <p:nvPr/>
        </p:nvSpPr>
        <p:spPr>
          <a:xfrm>
            <a:off x="1509065" y="771549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25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2ª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1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256685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386079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987574"/>
            <a:ext cx="8064896" cy="3554819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900" b="1" dirty="0"/>
          </a:p>
          <a:p>
            <a:r>
              <a:rPr lang="pt-BR" sz="2400" b="1" dirty="0"/>
              <a:t>Os profissionais de saúde, caso estejam desprotegidos, podem sofrer contaminação por meio da penetração de agentes infecciosos contidos no sangue e nos fluidos corporais dos usuários. Para a sua proteção é recomendado o uso das precauções padrão (PP) e precauções específicas (PE), de acordo com a situação. Essas precauções englobam medidas como a higiene das mãos e o uso de um conjunto de equipamentos de proteção individual (EPI), que são barreiras baseadas no risco e modo de transmissão do agente.</a:t>
            </a:r>
            <a:endParaRPr lang="pt-BR" sz="2400" dirty="0"/>
          </a:p>
        </p:txBody>
      </p:sp>
      <p:sp>
        <p:nvSpPr>
          <p:cNvPr id="7" name="Retângulo 6"/>
          <p:cNvSpPr/>
          <p:nvPr/>
        </p:nvSpPr>
        <p:spPr>
          <a:xfrm>
            <a:off x="1691680" y="627534"/>
            <a:ext cx="29931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Parabéns! Você acertou!</a:t>
            </a:r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6645131" y="4547904"/>
            <a:ext cx="2031325" cy="400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Vá para o </a:t>
            </a:r>
            <a:r>
              <a:rPr lang="pt-BR" sz="2000" b="1" dirty="0">
                <a:solidFill>
                  <a:schemeClr val="accent2"/>
                </a:solidFill>
              </a:rPr>
              <a:t>Caso 2</a:t>
            </a:r>
            <a:r>
              <a:rPr lang="pt-BR" sz="2000" b="1" dirty="0">
                <a:solidFill>
                  <a:schemeClr val="tx1"/>
                </a:solidFill>
              </a:rPr>
              <a:t>!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256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979712" y="773316"/>
            <a:ext cx="59046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Bem-Vindos</a:t>
            </a:r>
            <a:r>
              <a:rPr lang="pt-BR" sz="1800" b="1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!!!</a:t>
            </a: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14" name="Divisa 13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2156507"/>
            <a:ext cx="1723799" cy="2364968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3515260" y="1585992"/>
            <a:ext cx="5377220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Esta Web Quest foi desenvolvida como parte do Projeto FAPESP </a:t>
            </a:r>
          </a:p>
          <a:p>
            <a:pPr algn="ctr"/>
            <a:endParaRPr lang="pt-BR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pt-BR" b="1" i="1" dirty="0">
                <a:solidFill>
                  <a:schemeClr val="tx1"/>
                </a:solidFill>
              </a:rPr>
              <a:t>“Desenvolvimento de estratégia educativa em precauções para a transmissão de microrganismos na </a:t>
            </a:r>
          </a:p>
          <a:p>
            <a:pPr algn="ctr">
              <a:lnSpc>
                <a:spcPct val="150000"/>
              </a:lnSpc>
            </a:pPr>
            <a:r>
              <a:rPr lang="pt-BR" b="1" i="1" dirty="0">
                <a:solidFill>
                  <a:schemeClr val="tx1"/>
                </a:solidFill>
              </a:rPr>
              <a:t>atenção primária em saúde”</a:t>
            </a: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pPr algn="just"/>
            <a:endParaRPr lang="pt-BR" dirty="0">
              <a:solidFill>
                <a:schemeClr val="tx1"/>
              </a:solidFill>
            </a:endParaRPr>
          </a:p>
          <a:p>
            <a:r>
              <a:rPr lang="pt-BR" b="1" dirty="0">
                <a:solidFill>
                  <a:schemeClr val="tx1"/>
                </a:solidFill>
              </a:rPr>
              <a:t>Público alvo: </a:t>
            </a:r>
            <a:r>
              <a:rPr lang="pt-BR" dirty="0">
                <a:solidFill>
                  <a:schemeClr val="tx1"/>
                </a:solidFill>
              </a:rPr>
              <a:t>Profissionais de Saúde da Atenção Primária.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</a:rPr>
              <a:t>Bem-vindos!!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3" y="11306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3" y="3284970"/>
            <a:ext cx="119636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</p:spTree>
    <p:extLst>
      <p:ext uri="{BB962C8B-B14F-4D97-AF65-F5344CB8AC3E}">
        <p14:creationId xmlns:p14="http://schemas.microsoft.com/office/powerpoint/2010/main" val="272676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259632" y="1549117"/>
            <a:ext cx="6696744" cy="193899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400" b="1" dirty="0"/>
          </a:p>
          <a:p>
            <a:r>
              <a:rPr lang="pt-BR" sz="2400" b="1" dirty="0"/>
              <a:t>As precauções padrão devem ser utilizadas sempre que houver risco de contato com material orgânico, de qualquer usuário. </a:t>
            </a:r>
          </a:p>
          <a:p>
            <a:endParaRPr lang="pt-BR" sz="2400" dirty="0"/>
          </a:p>
        </p:txBody>
      </p:sp>
      <p:sp>
        <p:nvSpPr>
          <p:cNvPr id="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91680" y="105958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5800016" y="3579862"/>
            <a:ext cx="2156360" cy="400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Tente novamente!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88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55576" y="1189077"/>
            <a:ext cx="7704856" cy="3262432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400" b="1" dirty="0"/>
          </a:p>
          <a:p>
            <a:r>
              <a:rPr lang="pt-BR" sz="2400" b="1" dirty="0"/>
              <a:t>Independentemente do nível e local de atenção à saúde (hospitais, unidades básicas de saúde, unidades de saúde da família), o profissional de saúde está exposto ao risco de contato com os vírus da hepatite B, hepatite C e HIV. Esse risco é determinado não pelo local de atenção, e sim pela prevalência destas doenças na população em geral e pelo tipo de procedimentos realizados.</a:t>
            </a:r>
          </a:p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1691680" y="69954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  <p:sp>
        <p:nvSpPr>
          <p:cNvPr id="11" name="Retângulo 10">
            <a:hlinkClick r:id="rId2" action="ppaction://hlinksldjump"/>
          </p:cNvPr>
          <p:cNvSpPr/>
          <p:nvPr/>
        </p:nvSpPr>
        <p:spPr>
          <a:xfrm>
            <a:off x="6304072" y="4515966"/>
            <a:ext cx="2156360" cy="400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Tente novamente!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661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259632" y="1701264"/>
            <a:ext cx="6624736" cy="144655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000" b="1" dirty="0"/>
          </a:p>
          <a:p>
            <a:r>
              <a:rPr lang="pt-BR" sz="2400" b="1" dirty="0"/>
              <a:t>Na presença de matéria orgânica é preconizado a higienização das mãos com água e sabonete.</a:t>
            </a:r>
            <a:endParaRPr lang="pt-BR" sz="2400" dirty="0"/>
          </a:p>
          <a:p>
            <a:endParaRPr lang="pt-BR" sz="2000" dirty="0"/>
          </a:p>
        </p:txBody>
      </p:sp>
      <p:sp>
        <p:nvSpPr>
          <p:cNvPr id="3" name="Retângulo 2"/>
          <p:cNvSpPr/>
          <p:nvPr/>
        </p:nvSpPr>
        <p:spPr>
          <a:xfrm>
            <a:off x="1691680" y="105958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  <p:sp>
        <p:nvSpPr>
          <p:cNvPr id="9" name="Retângulo 8">
            <a:hlinkClick r:id="rId2" action="ppaction://hlinksldjump"/>
          </p:cNvPr>
          <p:cNvSpPr/>
          <p:nvPr/>
        </p:nvSpPr>
        <p:spPr>
          <a:xfrm>
            <a:off x="5724128" y="3219822"/>
            <a:ext cx="2156360" cy="400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tx1"/>
                </a:solidFill>
              </a:rPr>
              <a:t>Tente novamente!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41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371" y="2562639"/>
            <a:ext cx="3302677" cy="219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Retângulo 15"/>
          <p:cNvSpPr/>
          <p:nvPr/>
        </p:nvSpPr>
        <p:spPr>
          <a:xfrm>
            <a:off x="1763688" y="1472466"/>
            <a:ext cx="6480720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iniciar a avaliação do </a:t>
            </a:r>
            <a:r>
              <a:rPr lang="pt-BR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2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você deve clicar no link abaixo! 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509065" y="771549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24" name="Retângulo 23">
            <a:hlinkClick r:id="rId3" action="ppaction://hlinksldjump"/>
          </p:cNvPr>
          <p:cNvSpPr/>
          <p:nvPr/>
        </p:nvSpPr>
        <p:spPr>
          <a:xfrm>
            <a:off x="4073748" y="2874193"/>
            <a:ext cx="330656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sz="1600" b="1" dirty="0">
                <a:solidFill>
                  <a:schemeClr val="accent2"/>
                </a:solidFill>
              </a:rPr>
              <a:t>Caso 2: Doença respiratória</a:t>
            </a:r>
          </a:p>
        </p:txBody>
      </p:sp>
      <p:sp>
        <p:nvSpPr>
          <p:cNvPr id="31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3ª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2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3" y="2566850"/>
            <a:ext cx="1187999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2464174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691680" y="1419622"/>
            <a:ext cx="6912768" cy="209288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sz="1800" b="1" dirty="0">
                <a:solidFill>
                  <a:schemeClr val="accent2"/>
                </a:solidFill>
              </a:rPr>
              <a:t>Caso 2: Doença respiratória</a:t>
            </a:r>
            <a:endParaRPr lang="pt-BR" sz="1800" dirty="0">
              <a:solidFill>
                <a:schemeClr val="accent2"/>
              </a:solidFill>
            </a:endParaRPr>
          </a:p>
          <a:p>
            <a:r>
              <a:rPr lang="pt-BR" sz="1100" b="1" dirty="0"/>
              <a:t> </a:t>
            </a:r>
            <a:endParaRPr lang="pt-BR" sz="1100" dirty="0"/>
          </a:p>
          <a:p>
            <a:pPr>
              <a:spcAft>
                <a:spcPts val="300"/>
              </a:spcAft>
            </a:pPr>
            <a:r>
              <a:rPr lang="pt-BR" sz="1600" b="1" dirty="0"/>
              <a:t>E</a:t>
            </a:r>
            <a:r>
              <a:rPr lang="pt-BR" sz="1600" dirty="0"/>
              <a:t>stamos no inverno e há grande número de casos de gripe na cidade, inclusive as causadas pelo vírus A H1N1. </a:t>
            </a:r>
          </a:p>
          <a:p>
            <a:pPr>
              <a:spcAft>
                <a:spcPts val="300"/>
              </a:spcAft>
            </a:pPr>
            <a:r>
              <a:rPr lang="pt-BR" sz="1600" b="1" dirty="0"/>
              <a:t>A</a:t>
            </a:r>
            <a:r>
              <a:rPr lang="pt-BR" sz="1600" dirty="0"/>
              <a:t> sala de espera de sua unidade está bem cheia e a enfermeira percebe que há uma usuária que apresenta muita tosse, nariz congestionado e está bastante abatida. </a:t>
            </a:r>
          </a:p>
          <a:p>
            <a:pPr>
              <a:spcAft>
                <a:spcPts val="300"/>
              </a:spcAft>
            </a:pPr>
            <a:r>
              <a:rPr lang="pt-BR" sz="1600" b="1" dirty="0"/>
              <a:t>R</a:t>
            </a:r>
            <a:r>
              <a:rPr lang="pt-BR" sz="1600" dirty="0"/>
              <a:t>elata estar apresentando febre alta e dores pelo corpo.</a:t>
            </a:r>
          </a:p>
        </p:txBody>
      </p:sp>
      <p:sp>
        <p:nvSpPr>
          <p:cNvPr id="21" name="Divisa 20">
            <a:hlinkClick r:id="rId2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4" name="Retângulo 23">
            <a:hlinkClick r:id="rId3" action="ppaction://hlinksldjump"/>
          </p:cNvPr>
          <p:cNvSpPr/>
          <p:nvPr/>
        </p:nvSpPr>
        <p:spPr>
          <a:xfrm>
            <a:off x="107504" y="4731990"/>
            <a:ext cx="1512168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Rever a Síntese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509065" y="771549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3" y="2566850"/>
            <a:ext cx="1187999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8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3ª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2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1359061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619672" y="76225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619672" y="1275606"/>
            <a:ext cx="5184576" cy="35394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Identificação de Risco</a:t>
            </a:r>
          </a:p>
          <a:p>
            <a:pPr algn="ctr"/>
            <a:r>
              <a:rPr lang="pt-BR" dirty="0"/>
              <a:t> </a:t>
            </a:r>
          </a:p>
          <a:p>
            <a:r>
              <a:rPr lang="pt-BR" dirty="0"/>
              <a:t>Independentemente do nível e local de atenção à saúde (hospitais, unidades básicas de saúde, unidades de saúde da família) o risco de exposição à agentes patogênicos existe. Isso se dá pela possibilidade de contato com fluidos corporais e manipulação de materiais </a:t>
            </a:r>
            <a:r>
              <a:rPr lang="pt-BR" dirty="0" err="1"/>
              <a:t>perfurocortantes</a:t>
            </a:r>
            <a:r>
              <a:rPr lang="pt-BR" dirty="0"/>
              <a:t>, além de proximidade com pessoas com doenças de transmissão respiratória. </a:t>
            </a:r>
          </a:p>
          <a:p>
            <a:endParaRPr lang="pt-BR" dirty="0"/>
          </a:p>
          <a:p>
            <a:r>
              <a:rPr lang="pt-BR" dirty="0"/>
              <a:t>Visando diminuir esse risco estabeleceu-se as chamadas precauções padrão (PP), um conjunto de práticas de prevenção que devem ser aplicadas a todos os usuários, independentemente do diagnóstico. </a:t>
            </a:r>
          </a:p>
          <a:p>
            <a:endParaRPr lang="pt-BR" dirty="0"/>
          </a:p>
          <a:p>
            <a:r>
              <a:rPr lang="pt-BR" dirty="0"/>
              <a:t>Consistem na higiene das mãos, cuidados com produtos para saúde, uso de equipamentos de proteção individual (EPI), etiqueta respiratória e manejo adequado de </a:t>
            </a:r>
            <a:r>
              <a:rPr lang="pt-BR" dirty="0" err="1"/>
              <a:t>perfurocortantes</a:t>
            </a:r>
            <a:r>
              <a:rPr lang="pt-BR" dirty="0"/>
              <a:t>.</a:t>
            </a:r>
          </a:p>
        </p:txBody>
      </p:sp>
      <p:graphicFrame>
        <p:nvGraphicFramePr>
          <p:cNvPr id="25" name="Diagrama 24"/>
          <p:cNvGraphicFramePr/>
          <p:nvPr>
            <p:extLst>
              <p:ext uri="{D42A27DB-BD31-4B8C-83A1-F6EECF244321}">
                <p14:modId xmlns:p14="http://schemas.microsoft.com/office/powerpoint/2010/main" val="2901311646"/>
              </p:ext>
            </p:extLst>
          </p:nvPr>
        </p:nvGraphicFramePr>
        <p:xfrm>
          <a:off x="6516216" y="1799406"/>
          <a:ext cx="2773092" cy="2212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6225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644258" y="1131590"/>
            <a:ext cx="7032198" cy="283154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800" dirty="0"/>
          </a:p>
          <a:p>
            <a:r>
              <a:rPr lang="pt-BR" dirty="0"/>
              <a:t>Quando o uso das PP não é suficiente para interromper a rota de transmissão dos microrganismos, deve-se utilizar recomendações adicionais, conhecidas como precauções específicas (PE), classificadas como: precauções de contato, precauções para gotículas e precauções para aerossóis.</a:t>
            </a:r>
          </a:p>
          <a:p>
            <a:endParaRPr lang="pt-BR" sz="800" dirty="0"/>
          </a:p>
          <a:p>
            <a:r>
              <a:rPr lang="pt-BR" dirty="0"/>
              <a:t>Em caso de manipulação de fluidos corporais, o profissional de saúde está exposto ao risco de contato com os vírus da hepatite B, hepatite C e HIV. Esse risco é determinado não pelo local de atenção, e sim pela prevalência destas doenças na população em geral e pelo tipo de procedimentos realizados. </a:t>
            </a:r>
          </a:p>
          <a:p>
            <a:endParaRPr lang="pt-BR" sz="800" dirty="0"/>
          </a:p>
          <a:p>
            <a:r>
              <a:rPr lang="pt-BR" dirty="0"/>
              <a:t>As doenças de transmissão pela via respiratória</a:t>
            </a:r>
            <a:r>
              <a:rPr lang="pt-BR" strike="sngStrike" dirty="0"/>
              <a:t>,</a:t>
            </a:r>
            <a:r>
              <a:rPr lang="pt-BR" dirty="0"/>
              <a:t> como por exemplo a tuberculose e a gripe, são transmitidas pela dispersão de partículas eliminadas ao tossir e espirrar. </a:t>
            </a:r>
            <a:endParaRPr lang="pt-BR" sz="800" dirty="0"/>
          </a:p>
          <a:p>
            <a:endParaRPr lang="pt-BR" sz="800" dirty="0"/>
          </a:p>
        </p:txBody>
      </p:sp>
      <p:pic>
        <p:nvPicPr>
          <p:cNvPr id="24" name="Picture 2" descr="Resultado de imagem para precauções para gotícula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46"/>
          <a:stretch/>
        </p:blipFill>
        <p:spPr bwMode="auto">
          <a:xfrm>
            <a:off x="2987823" y="4011910"/>
            <a:ext cx="4128219" cy="98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383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619672" y="1131590"/>
            <a:ext cx="6264696" cy="373948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400"/>
              </a:spcAft>
            </a:pPr>
            <a:r>
              <a:rPr lang="pt-BR" dirty="0"/>
              <a:t>O tamanho da partícula eliminada determina o modo de transmissão. Se estas partículas forem grandes, ou seja, maiores que 5 µm são chamadas de gotículas. </a:t>
            </a:r>
          </a:p>
          <a:p>
            <a:pPr>
              <a:spcAft>
                <a:spcPts val="400"/>
              </a:spcAft>
            </a:pPr>
            <a:r>
              <a:rPr lang="pt-BR" dirty="0"/>
              <a:t>Estas alcançam curtas distâncias, em média até um metro, podendo atingir a via respiratória alta (mucosa nasal e cavidade bucal) de quem estiver próximo ao doente.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são: doença invasiva por </a:t>
            </a:r>
            <a:r>
              <a:rPr lang="pt-BR" dirty="0" err="1"/>
              <a:t>meningococo</a:t>
            </a:r>
            <a:r>
              <a:rPr lang="pt-BR" dirty="0"/>
              <a:t>, difteria laríngea, coqueluche, gripe, rubéola e escarlatina. A precaução respiratória para gotículas é indicada nesses casos.</a:t>
            </a:r>
          </a:p>
          <a:p>
            <a:pPr>
              <a:spcAft>
                <a:spcPts val="400"/>
              </a:spcAft>
            </a:pPr>
            <a:r>
              <a:rPr lang="pt-BR" dirty="0"/>
              <a:t>Já as partículas menores que 5 µm, chamadas aerossóis (núcleos </a:t>
            </a:r>
            <a:r>
              <a:rPr lang="pt-BR" dirty="0" err="1"/>
              <a:t>goticulares</a:t>
            </a:r>
            <a:r>
              <a:rPr lang="pt-BR" dirty="0"/>
              <a:t>),</a:t>
            </a:r>
            <a:r>
              <a:rPr lang="pt-BR" b="1" dirty="0"/>
              <a:t> </a:t>
            </a:r>
            <a:r>
              <a:rPr lang="pt-BR" dirty="0"/>
              <a:t>podem atingir distâncias maiores que um metro e penetrar mais profundamente  no trato respiratório.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 a tuberculose, varicela     e sarampo.</a:t>
            </a:r>
          </a:p>
          <a:p>
            <a:pPr>
              <a:spcAft>
                <a:spcPts val="400"/>
              </a:spcAft>
            </a:pPr>
            <a:r>
              <a:rPr lang="pt-BR" dirty="0"/>
              <a:t>Precaução para aerossóis é indicada nesse caso.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pic>
        <p:nvPicPr>
          <p:cNvPr id="24" name="Picture 2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7" t="420" r="9192"/>
          <a:stretch/>
        </p:blipFill>
        <p:spPr bwMode="auto">
          <a:xfrm>
            <a:off x="7674186" y="1217606"/>
            <a:ext cx="1310903" cy="116360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44" r="210" b="17328"/>
          <a:stretch/>
        </p:blipFill>
        <p:spPr bwMode="auto">
          <a:xfrm rot="16200000">
            <a:off x="7498010" y="2829547"/>
            <a:ext cx="1944216" cy="12961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924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Rever a Síntese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619672" y="1427748"/>
            <a:ext cx="7200800" cy="323165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600"/>
              </a:spcAft>
            </a:pPr>
            <a:r>
              <a:rPr lang="pt-BR" dirty="0"/>
              <a:t>A tuberculose, nas formas pulmonar e laríngea, é transmitida pela inalação de partículas contendo bacilos expelidos pela tosse, fala ou espirro do usuário </a:t>
            </a:r>
            <a:r>
              <a:rPr lang="pt-BR" dirty="0" err="1"/>
              <a:t>bacilífero</a:t>
            </a:r>
            <a:r>
              <a:rPr lang="pt-BR" dirty="0"/>
              <a:t>. </a:t>
            </a:r>
          </a:p>
          <a:p>
            <a:pPr>
              <a:spcAft>
                <a:spcPts val="300"/>
              </a:spcAft>
            </a:pPr>
            <a:r>
              <a:rPr lang="pt-BR" dirty="0"/>
              <a:t>Ao serem expelidos, os bacilos encontram-se imersos nos perdigotos, que tem um tamanho maior, porém no ambiente, esses ressecam e </a:t>
            </a:r>
            <a:r>
              <a:rPr lang="pt-BR" dirty="0" err="1"/>
              <a:t>aerolizam</a:t>
            </a:r>
            <a:r>
              <a:rPr lang="pt-BR" dirty="0"/>
              <a:t>, formando os aerossóis.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Não é transmitida pelo trato digestório, portanto a separação de talheres e outros utensílios não é efetiva. </a:t>
            </a:r>
          </a:p>
          <a:p>
            <a:pPr marL="1978025">
              <a:spcAft>
                <a:spcPts val="300"/>
              </a:spcAft>
            </a:pPr>
            <a:r>
              <a:rPr lang="pt-BR" dirty="0"/>
              <a:t>Quanto maior o tempo de contato com as gotículas ou aerossóis no ambiente, maior a chance de transmissão. </a:t>
            </a:r>
          </a:p>
          <a:p>
            <a:pPr marL="1978025">
              <a:spcAft>
                <a:spcPts val="300"/>
              </a:spcAft>
            </a:pPr>
            <a:r>
              <a:rPr lang="pt-BR"/>
              <a:t>Portanto, </a:t>
            </a:r>
            <a:r>
              <a:rPr lang="pt-BR" dirty="0"/>
              <a:t>o atendimento de usuário em fase de transmissão da doença respiratória deve ser priorizado, a fim de diminuir a contaminação do ambiente e o risco de transmissão aos outros usuários e profissionais que estejam no mesmo local.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pic>
        <p:nvPicPr>
          <p:cNvPr id="24" name="Picture 2" descr="C:\Users\Silvia\AppData\Local\Microsoft\Windows\Temporary Internet Files\Content.IE5\1Z02M5BH\Sneeze-Slow-motion07[1]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GlowEdg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095" t="23158" r="49460" b="24297"/>
          <a:stretch/>
        </p:blipFill>
        <p:spPr bwMode="auto">
          <a:xfrm>
            <a:off x="1691680" y="2663503"/>
            <a:ext cx="1887444" cy="190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990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691680" y="1419622"/>
            <a:ext cx="7272808" cy="327782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</a:rPr>
              <a:t>Caso 2: </a:t>
            </a:r>
            <a:r>
              <a:rPr lang="pt-BR" sz="1100" b="1" dirty="0">
                <a:solidFill>
                  <a:schemeClr val="accent2"/>
                </a:solidFill>
              </a:rPr>
              <a:t> </a:t>
            </a:r>
            <a:r>
              <a:rPr lang="pt-BR" b="1" dirty="0">
                <a:solidFill>
                  <a:schemeClr val="accent2"/>
                </a:solidFill>
              </a:rPr>
              <a:t>Em relação à identificação de risco, escolha a alternativa correta:</a:t>
            </a:r>
          </a:p>
          <a:p>
            <a:r>
              <a:rPr lang="pt-BR" sz="1100" dirty="0"/>
              <a:t> </a:t>
            </a:r>
          </a:p>
          <a:p>
            <a:pPr marL="342900" indent="-249238">
              <a:buFont typeface="+mj-lt"/>
              <a:buAutoNum type="alphaUcPeriod"/>
            </a:pPr>
            <a:r>
              <a:rPr lang="pt-BR" dirty="0"/>
              <a:t>Utilizar uma máscara cirúrgica para se proteger das partículas geradas pela tosse e espirro, mesmo estando ela em sua sala e a usuária na recepção.  </a:t>
            </a:r>
          </a:p>
          <a:p>
            <a:pPr marL="342900" lvl="0" indent="-249238">
              <a:buFont typeface="+mj-lt"/>
              <a:buAutoNum type="alphaUcPeriod"/>
            </a:pPr>
            <a:endParaRPr lang="pt-BR" dirty="0"/>
          </a:p>
          <a:p>
            <a:pPr marL="342900" indent="-249238">
              <a:buFont typeface="+mj-lt"/>
              <a:buAutoNum type="alphaUcPeriod"/>
            </a:pPr>
            <a:r>
              <a:rPr lang="pt-BR" dirty="0"/>
              <a:t>Manter a usuária na sala de espera com os outros usuários, visto que não há risco de transmissão.</a:t>
            </a:r>
          </a:p>
          <a:p>
            <a:pPr marL="342900" lvl="0" indent="-249238">
              <a:buFont typeface="+mj-lt"/>
              <a:buAutoNum type="alphaUcPeriod"/>
            </a:pPr>
            <a:endParaRPr lang="pt-BR" dirty="0"/>
          </a:p>
          <a:p>
            <a:pPr marL="342900" indent="-249238">
              <a:buFont typeface="+mj-lt"/>
              <a:buAutoNum type="alphaUcPeriod"/>
            </a:pPr>
            <a:r>
              <a:rPr lang="pt-BR" dirty="0"/>
              <a:t>Oferecer máscara cirúrgica e priorizar seu atendimento, pois é uma usuária com sintomas respiratórios e deve permanecer na unidade o menor tempo possível. Disponibilizar lenços de papel e preparação alcóolica para a higiene das mãos. </a:t>
            </a:r>
          </a:p>
          <a:p>
            <a:pPr marL="342900" lvl="0" indent="-249238">
              <a:buFont typeface="+mj-lt"/>
              <a:buAutoNum type="alphaUcPeriod"/>
            </a:pPr>
            <a:endParaRPr lang="pt-BR" dirty="0"/>
          </a:p>
          <a:p>
            <a:pPr marL="342900" lvl="0" indent="-249238">
              <a:buFont typeface="+mj-lt"/>
              <a:buAutoNum type="alphaUcPeriod"/>
            </a:pPr>
            <a:r>
              <a:rPr lang="pt-BR" dirty="0"/>
              <a:t>Somente oferecer lenços descartáveis e preparação alcóolica para higiene das mãos. Ela poderá aguardar atendimento juntamente com os outros usuários o tempo que for necessário.</a:t>
            </a: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Rever Caso 2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34" name="Retângulo 33">
            <a:hlinkClick r:id="" action="ppaction://hlinkshowjump?jump=previousslide"/>
          </p:cNvPr>
          <p:cNvSpPr/>
          <p:nvPr/>
        </p:nvSpPr>
        <p:spPr>
          <a:xfrm>
            <a:off x="107502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Recursos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107503" y="256685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691680" y="771550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Avaliação</a:t>
            </a:r>
          </a:p>
        </p:txBody>
      </p:sp>
      <p:sp>
        <p:nvSpPr>
          <p:cNvPr id="37" name="Retângulo 36">
            <a:hlinkClick r:id="rId3" action="ppaction://hlinksldjump"/>
          </p:cNvPr>
          <p:cNvSpPr/>
          <p:nvPr/>
        </p:nvSpPr>
        <p:spPr>
          <a:xfrm>
            <a:off x="1811079" y="1851670"/>
            <a:ext cx="252000" cy="252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38" name="Retângulo 37">
            <a:hlinkClick r:id="rId4" action="ppaction://hlinksldjump"/>
          </p:cNvPr>
          <p:cNvSpPr/>
          <p:nvPr/>
        </p:nvSpPr>
        <p:spPr>
          <a:xfrm>
            <a:off x="1811079" y="2499742"/>
            <a:ext cx="252000" cy="252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39" name="Retângulo 38">
            <a:hlinkClick r:id="rId5" action="ppaction://hlinksldjump"/>
          </p:cNvPr>
          <p:cNvSpPr/>
          <p:nvPr/>
        </p:nvSpPr>
        <p:spPr>
          <a:xfrm>
            <a:off x="1811079" y="3107687"/>
            <a:ext cx="252000" cy="252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40" name="Retângulo 39">
            <a:hlinkClick r:id="rId6" action="ppaction://hlinksldjump"/>
          </p:cNvPr>
          <p:cNvSpPr/>
          <p:nvPr/>
        </p:nvSpPr>
        <p:spPr>
          <a:xfrm>
            <a:off x="1811079" y="3972110"/>
            <a:ext cx="252000" cy="252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noFill/>
            </a:endParaRPr>
          </a:p>
        </p:txBody>
      </p:sp>
      <p:sp>
        <p:nvSpPr>
          <p:cNvPr id="2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3ª etapa: </a:t>
            </a:r>
            <a:r>
              <a:rPr lang="pt-BR" sz="1800" dirty="0">
                <a:solidFill>
                  <a:schemeClr val="bg1"/>
                </a:solidFill>
              </a:rPr>
              <a:t>ler o </a:t>
            </a:r>
            <a:r>
              <a:rPr lang="pt-BR" sz="1800" b="1" cap="small" dirty="0">
                <a:solidFill>
                  <a:schemeClr val="bg1"/>
                </a:solidFill>
              </a:rPr>
              <a:t>Caso</a:t>
            </a:r>
            <a:r>
              <a:rPr lang="pt-BR" sz="1800" b="1" dirty="0">
                <a:solidFill>
                  <a:schemeClr val="bg1"/>
                </a:solidFill>
              </a:rPr>
              <a:t> 2</a:t>
            </a:r>
            <a:r>
              <a:rPr lang="pt-BR" sz="1800" dirty="0">
                <a:solidFill>
                  <a:schemeClr val="bg1"/>
                </a:solidFill>
              </a:rPr>
              <a:t>, refletir e</a:t>
            </a:r>
            <a:r>
              <a:rPr lang="pt-BR" sz="1800" b="1" dirty="0">
                <a:solidFill>
                  <a:schemeClr val="bg1"/>
                </a:solidFill>
              </a:rPr>
              <a:t> </a:t>
            </a:r>
            <a:r>
              <a:rPr lang="pt-BR" sz="1800" dirty="0">
                <a:solidFill>
                  <a:schemeClr val="bg1"/>
                </a:solidFill>
              </a:rPr>
              <a:t>escolher a alternativa que considerar correta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</p:spTree>
    <p:extLst>
      <p:ext uri="{BB962C8B-B14F-4D97-AF65-F5344CB8AC3E}">
        <p14:creationId xmlns:p14="http://schemas.microsoft.com/office/powerpoint/2010/main" val="374904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547664" y="771550"/>
            <a:ext cx="720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Introdução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1263987"/>
            <a:ext cx="7055984" cy="2677656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solidFill>
                  <a:schemeClr val="tx1"/>
                </a:solidFill>
              </a:rPr>
              <a:t>A adesão dos trabalhadores da saúde às precauções-padrão (PP) e precauções específicas (PE) é essencial para prevenir a transmissão de microrganismos, tanto no ambiente hospitalar como na atenção primária à saúde (APS). A literatura apresenta poucos estudos referentes à adesão a essas precauções no ambiente extra hospitalar, em especial na atenção primária em saúde.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solidFill>
                  <a:schemeClr val="tx1"/>
                </a:solidFill>
              </a:rPr>
              <a:t>O aumento da incidência de pacientes colonizados com microrganismos multirresistentes, a alta prevalência da tuberculose (TB) no país e surtos como o da gripe AH1N1, ampliam a necessidade de atenção aos riscos de transmissão de microrganismos na APS.</a:t>
            </a:r>
          </a:p>
        </p:txBody>
      </p:sp>
      <p:sp>
        <p:nvSpPr>
          <p:cNvPr id="17" name="Divisa 16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3" y="11306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3" y="3284970"/>
            <a:ext cx="119636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</p:spTree>
    <p:extLst>
      <p:ext uri="{BB962C8B-B14F-4D97-AF65-F5344CB8AC3E}">
        <p14:creationId xmlns:p14="http://schemas.microsoft.com/office/powerpoint/2010/main" val="40203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259632" y="1563638"/>
            <a:ext cx="6984776" cy="255454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000" b="1" dirty="0"/>
          </a:p>
          <a:p>
            <a:r>
              <a:rPr lang="pt-BR" sz="2000" b="1" dirty="0"/>
              <a:t>As gotículas expelidas nesse caso, são partículas grandes, ou seja, maiores que 5 µm, e alcançam curtas distâncias, em média até um metro. A máscara só deve ser utilizada pelo profissional de saúde no atendimento próximo ao usuário. Enquanto aguarda o atendimento, que deve ser priorizado, a usuária deverá utilizar a máscara cirúrgica para evitar a disseminação dos microrganismos. </a:t>
            </a: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1691680" y="105958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2"/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6088048" y="4187864"/>
            <a:ext cx="215636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/>
              <a:t>Tente novamente!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465792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691680" y="105958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2"/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5940152" y="3291830"/>
            <a:ext cx="215636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/>
              <a:t>Tente novamente!</a:t>
            </a:r>
            <a:endParaRPr lang="pt-BR" sz="2000" dirty="0"/>
          </a:p>
        </p:txBody>
      </p:sp>
      <p:sp>
        <p:nvSpPr>
          <p:cNvPr id="6" name="Retângulo 5"/>
          <p:cNvSpPr/>
          <p:nvPr/>
        </p:nvSpPr>
        <p:spPr>
          <a:xfrm>
            <a:off x="1259632" y="1563638"/>
            <a:ext cx="6840760" cy="163121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000" b="1" dirty="0"/>
          </a:p>
          <a:p>
            <a:r>
              <a:rPr lang="pt-BR" sz="2000" b="1" dirty="0"/>
              <a:t>O atendimento de usuário em fase de transmissão de doença infecciosa respiratória deve ser priorizado, a fim de diminuir a contaminação do ambiente e o risco de transmissão aos outros usuários e profissionais que estejam no mesmo local.</a:t>
            </a:r>
            <a:endParaRPr lang="pt-BR" sz="2000" dirty="0"/>
          </a:p>
        </p:txBody>
      </p:sp>
      <p:sp>
        <p:nvSpPr>
          <p:cNvPr id="9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4943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043608" y="1124620"/>
            <a:ext cx="7344816" cy="286232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000" b="1" dirty="0"/>
          </a:p>
          <a:p>
            <a:r>
              <a:rPr lang="pt-BR" sz="2000" b="1" dirty="0"/>
              <a:t>O atendimento de usuário em fase de transmissão da doença deve ser priorizado, a fim de diminuir a contaminação do ambiente e o risco de transmissão aos outros usuários e profissionais que estejam no mesmo local. Também visando a redução desse risco, estabeleceu-se a chamada etiqueta da tosse, ou seja: cobrir a boca e o nariz com um lenço descartável ao tossir ou espirrar, descartá-lo após o uso e realizar HM com produto alcóolico a seguir. Também se recomenda o uso de máscara cirúrgica pelo usuário.</a:t>
            </a:r>
            <a:endParaRPr lang="pt-BR" sz="2000" dirty="0"/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5292080" y="4043848"/>
            <a:ext cx="3082895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Clique aqui para continuar</a:t>
            </a:r>
            <a:r>
              <a:rPr lang="pt-BR" sz="2000" b="1" dirty="0"/>
              <a:t>!</a:t>
            </a:r>
            <a:endParaRPr lang="pt-BR" sz="2000" dirty="0"/>
          </a:p>
        </p:txBody>
      </p:sp>
      <p:sp>
        <p:nvSpPr>
          <p:cNvPr id="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91680" y="627534"/>
            <a:ext cx="30700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2"/>
                </a:solidFill>
                <a:latin typeface="Trebuchet MS" pitchFamily="34" charset="0"/>
                <a:cs typeface="Arial" pitchFamily="34" charset="0"/>
              </a:rPr>
              <a:t>Parabéns! Você acertou! </a:t>
            </a:r>
          </a:p>
        </p:txBody>
      </p:sp>
    </p:spTree>
    <p:extLst>
      <p:ext uri="{BB962C8B-B14F-4D97-AF65-F5344CB8AC3E}">
        <p14:creationId xmlns:p14="http://schemas.microsoft.com/office/powerpoint/2010/main" val="3491016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403648" y="1563638"/>
            <a:ext cx="6624736" cy="193899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2000" b="1" dirty="0"/>
          </a:p>
          <a:p>
            <a:r>
              <a:rPr lang="pt-BR" sz="2000" b="1" dirty="0"/>
              <a:t>O atendimento de usuário em fase de transmissão da doença infecciosa respiratória deve ser priorizado, a fim de diminuir a contaminação do ambiente e o risco de transmissão aos outros usuários e profissionais que estejam no mesmo local. </a:t>
            </a:r>
            <a:endParaRPr lang="pt-BR" sz="2000" dirty="0"/>
          </a:p>
        </p:txBody>
      </p:sp>
      <p:sp>
        <p:nvSpPr>
          <p:cNvPr id="8" name="Retângulo 7">
            <a:hlinkClick r:id="rId2" action="ppaction://hlinksldjump"/>
          </p:cNvPr>
          <p:cNvSpPr/>
          <p:nvPr/>
        </p:nvSpPr>
        <p:spPr>
          <a:xfrm>
            <a:off x="5872024" y="3579862"/>
            <a:ext cx="2156360" cy="400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sz="2000" b="1" dirty="0"/>
              <a:t>Tente novamente!</a:t>
            </a:r>
            <a:endParaRPr lang="pt-BR" sz="2000" dirty="0"/>
          </a:p>
        </p:txBody>
      </p:sp>
      <p:sp>
        <p:nvSpPr>
          <p:cNvPr id="6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endParaRPr lang="pt-BR" sz="1800" dirty="0">
              <a:solidFill>
                <a:schemeClr val="bg1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691680" y="1059582"/>
            <a:ext cx="49327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b="1" cap="small" dirty="0">
                <a:solidFill>
                  <a:schemeClr val="accent2"/>
                </a:solidFill>
                <a:latin typeface="Trebuchet MS" pitchFamily="34" charset="0"/>
                <a:cs typeface="Arial" pitchFamily="34" charset="0"/>
              </a:rPr>
              <a:t>Que pena! Essa não é a resposta correta! </a:t>
            </a:r>
          </a:p>
        </p:txBody>
      </p:sp>
    </p:spTree>
    <p:extLst>
      <p:ext uri="{BB962C8B-B14F-4D97-AF65-F5344CB8AC3E}">
        <p14:creationId xmlns:p14="http://schemas.microsoft.com/office/powerpoint/2010/main" val="3367746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ristofoli.com/biosseguranca/wp-content/uploads/2012/10/Dia-internacional-de-lavagem-das-m%C3%A3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147814"/>
            <a:ext cx="3002587" cy="114115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tângulo 35">
            <a:hlinkClick r:id="rId3" action="ppaction://hlinksldjump"/>
          </p:cNvPr>
          <p:cNvSpPr/>
          <p:nvPr/>
        </p:nvSpPr>
        <p:spPr>
          <a:xfrm>
            <a:off x="107503" y="29259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98560" y="771550"/>
            <a:ext cx="1260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Conclusão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979712" y="1434138"/>
            <a:ext cx="5904656" cy="156966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114300" lvl="0" algn="ctr">
              <a:lnSpc>
                <a:spcPct val="150000"/>
              </a:lnSpc>
              <a:buClr>
                <a:srgbClr val="1C4587"/>
              </a:buClr>
              <a:buSzPct val="100000"/>
            </a:pPr>
            <a:r>
              <a:rPr lang="pt-BR" sz="1600" dirty="0">
                <a:solidFill>
                  <a:schemeClr val="tx1"/>
                </a:solidFill>
              </a:rPr>
              <a:t>A presente Web Quest é de caráter educativo, com a qual se espera ter contribuído com sua sensibilização e orientação sobre a importância da adoção de boas práticas para prevenção de transmissão de microrganismos na APS!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Bem-vindos!!!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Introdução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3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Tarefa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2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Processo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2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Recursos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14" name="Divisa 19">
            <a:hlinkClick r:id="rId4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55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107503" y="3284970"/>
            <a:ext cx="1187999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7740352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sair</a:t>
            </a:r>
          </a:p>
        </p:txBody>
      </p:sp>
      <p:sp>
        <p:nvSpPr>
          <p:cNvPr id="24" name="Retângulo 23">
            <a:hlinkClick r:id="rId3" action="ppaction://hlinksldjump"/>
          </p:cNvPr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Bem-vindos!!!</a:t>
            </a:r>
          </a:p>
        </p:txBody>
      </p:sp>
      <p:sp>
        <p:nvSpPr>
          <p:cNvPr id="25" name="Retângulo 24">
            <a:hlinkClick r:id="rId3" action="ppaction://hlinksldjump"/>
          </p:cNvPr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Introdução</a:t>
            </a:r>
          </a:p>
        </p:txBody>
      </p:sp>
      <p:sp>
        <p:nvSpPr>
          <p:cNvPr id="26" name="Retângulo 25">
            <a:hlinkClick r:id="rId4" action="ppaction://hlinksldjump"/>
          </p:cNvPr>
          <p:cNvSpPr/>
          <p:nvPr/>
        </p:nvSpPr>
        <p:spPr>
          <a:xfrm>
            <a:off x="107503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Tarefa</a:t>
            </a:r>
          </a:p>
        </p:txBody>
      </p:sp>
      <p:sp>
        <p:nvSpPr>
          <p:cNvPr id="27" name="Retângulo 26">
            <a:hlinkClick r:id="rId5" action="ppaction://hlinksldjump"/>
          </p:cNvPr>
          <p:cNvSpPr/>
          <p:nvPr/>
        </p:nvSpPr>
        <p:spPr>
          <a:xfrm>
            <a:off x="107502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/>
              <a:t>Processo</a:t>
            </a:r>
          </a:p>
        </p:txBody>
      </p:sp>
      <p:sp>
        <p:nvSpPr>
          <p:cNvPr id="28" name="Retângulo 27">
            <a:hlinkClick r:id="rId6" action="ppaction://hlinksldjump"/>
          </p:cNvPr>
          <p:cNvSpPr/>
          <p:nvPr/>
        </p:nvSpPr>
        <p:spPr>
          <a:xfrm>
            <a:off x="107502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Recursos</a:t>
            </a:r>
          </a:p>
        </p:txBody>
      </p:sp>
      <p:sp>
        <p:nvSpPr>
          <p:cNvPr id="29" name="Retângulo 28">
            <a:hlinkClick r:id="rId7" action="ppaction://hlinksldjump"/>
          </p:cNvPr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30" name="Retângulo 29">
            <a:hlinkClick r:id="rId5" action="ppaction://hlinksldjump"/>
          </p:cNvPr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594800" y="770400"/>
            <a:ext cx="7200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Créditos</a:t>
            </a:r>
          </a:p>
          <a:p>
            <a:pPr algn="just"/>
            <a:endParaRPr lang="pt-BR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Web Quest de curta duração, desenvolvida como parte do 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                                                                    Projeto FAPESP – Processo nº 2014/08663-1</a:t>
            </a:r>
          </a:p>
          <a:p>
            <a:pPr algn="just"/>
            <a:r>
              <a:rPr lang="pt-BR" b="1" dirty="0">
                <a:solidFill>
                  <a:schemeClr val="tx1"/>
                </a:solidFill>
              </a:rPr>
              <a:t>Público alvo: </a:t>
            </a:r>
            <a:r>
              <a:rPr lang="pt-BR" dirty="0">
                <a:solidFill>
                  <a:schemeClr val="tx1"/>
                </a:solidFill>
              </a:rPr>
              <a:t>profissionais de enfermagem da atenção primária em saúde.</a:t>
            </a:r>
          </a:p>
          <a:p>
            <a:pPr algn="just"/>
            <a:r>
              <a:rPr lang="pt-BR" b="1" dirty="0">
                <a:solidFill>
                  <a:schemeClr val="tx1"/>
                </a:solidFill>
              </a:rPr>
              <a:t>Data da criação: </a:t>
            </a:r>
            <a:r>
              <a:rPr lang="pt-BR" dirty="0">
                <a:solidFill>
                  <a:schemeClr val="tx1"/>
                </a:solidFill>
              </a:rPr>
              <a:t>Setembro/2016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Universidade Federal de São Carlos</a:t>
            </a:r>
          </a:p>
        </p:txBody>
      </p:sp>
      <p:sp>
        <p:nvSpPr>
          <p:cNvPr id="2" name="Retângulo 1"/>
          <p:cNvSpPr/>
          <p:nvPr/>
        </p:nvSpPr>
        <p:spPr>
          <a:xfrm>
            <a:off x="1565991" y="2854991"/>
            <a:ext cx="343805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Adriana Maria da Silva Felix – </a:t>
            </a:r>
            <a:r>
              <a:rPr lang="pt-BR" dirty="0" err="1">
                <a:solidFill>
                  <a:schemeClr val="tx1"/>
                </a:solidFill>
              </a:rPr>
              <a:t>HCor</a:t>
            </a:r>
            <a:endParaRPr lang="pt-BR" dirty="0">
              <a:solidFill>
                <a:schemeClr val="tx1"/>
              </a:solidFill>
            </a:endParaRPr>
          </a:p>
          <a:p>
            <a:r>
              <a:rPr lang="pt-BR" dirty="0">
                <a:solidFill>
                  <a:schemeClr val="tx1"/>
                </a:solidFill>
              </a:rPr>
              <a:t>Isis </a:t>
            </a:r>
            <a:r>
              <a:rPr lang="pt-BR" dirty="0" err="1">
                <a:solidFill>
                  <a:schemeClr val="tx1"/>
                </a:solidFill>
              </a:rPr>
              <a:t>Pienta</a:t>
            </a:r>
            <a:r>
              <a:rPr lang="pt-BR" dirty="0">
                <a:solidFill>
                  <a:schemeClr val="tx1"/>
                </a:solidFill>
              </a:rPr>
              <a:t> Batista Dias Passos - UFSCar</a:t>
            </a:r>
          </a:p>
          <a:p>
            <a:r>
              <a:rPr lang="pt-BR" dirty="0">
                <a:solidFill>
                  <a:schemeClr val="tx1"/>
                </a:solidFill>
              </a:rPr>
              <a:t>Julia </a:t>
            </a:r>
            <a:r>
              <a:rPr lang="pt-BR" dirty="0" err="1">
                <a:solidFill>
                  <a:schemeClr val="tx1"/>
                </a:solidFill>
              </a:rPr>
              <a:t>Yaeko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Kawagoe</a:t>
            </a:r>
            <a:r>
              <a:rPr lang="pt-BR" dirty="0">
                <a:solidFill>
                  <a:schemeClr val="tx1"/>
                </a:solidFill>
              </a:rPr>
              <a:t> – FICSAE</a:t>
            </a:r>
          </a:p>
          <a:p>
            <a:r>
              <a:rPr lang="pt-BR" dirty="0">
                <a:solidFill>
                  <a:schemeClr val="tx1"/>
                </a:solidFill>
              </a:rPr>
              <a:t>Keila </a:t>
            </a:r>
            <a:r>
              <a:rPr lang="pt-BR" dirty="0" err="1">
                <a:solidFill>
                  <a:schemeClr val="tx1"/>
                </a:solidFill>
              </a:rPr>
              <a:t>Kiyomi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Seki</a:t>
            </a:r>
            <a:r>
              <a:rPr lang="pt-BR" dirty="0">
                <a:solidFill>
                  <a:schemeClr val="tx1"/>
                </a:solidFill>
              </a:rPr>
              <a:t> –  EEUSP</a:t>
            </a:r>
          </a:p>
          <a:p>
            <a:r>
              <a:rPr lang="pt-BR" dirty="0">
                <a:solidFill>
                  <a:schemeClr val="tx1"/>
                </a:solidFill>
              </a:rPr>
              <a:t>Maria Clara </a:t>
            </a:r>
            <a:r>
              <a:rPr lang="pt-BR" dirty="0" err="1">
                <a:solidFill>
                  <a:schemeClr val="tx1"/>
                </a:solidFill>
              </a:rPr>
              <a:t>Padoveze</a:t>
            </a:r>
            <a:r>
              <a:rPr lang="pt-BR" dirty="0">
                <a:solidFill>
                  <a:schemeClr val="tx1"/>
                </a:solidFill>
              </a:rPr>
              <a:t> – EEUSP</a:t>
            </a:r>
          </a:p>
          <a:p>
            <a:r>
              <a:rPr lang="pt-BR" dirty="0">
                <a:solidFill>
                  <a:schemeClr val="tx1"/>
                </a:solidFill>
              </a:rPr>
              <a:t>Melissa </a:t>
            </a:r>
            <a:r>
              <a:rPr lang="pt-BR" dirty="0" err="1">
                <a:solidFill>
                  <a:schemeClr val="tx1"/>
                </a:solidFill>
              </a:rPr>
              <a:t>Basseto</a:t>
            </a:r>
            <a:r>
              <a:rPr lang="pt-BR" dirty="0">
                <a:solidFill>
                  <a:schemeClr val="tx1"/>
                </a:solidFill>
              </a:rPr>
              <a:t> – UFSCar</a:t>
            </a:r>
          </a:p>
          <a:p>
            <a:r>
              <a:rPr lang="pt-BR" dirty="0" err="1">
                <a:solidFill>
                  <a:schemeClr val="tx1"/>
                </a:solidFill>
              </a:rPr>
              <a:t>Michelli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Sako</a:t>
            </a:r>
            <a:r>
              <a:rPr lang="pt-BR" dirty="0">
                <a:solidFill>
                  <a:schemeClr val="tx1"/>
                </a:solidFill>
              </a:rPr>
              <a:t> Pacheco - UFSCar</a:t>
            </a:r>
          </a:p>
          <a:p>
            <a:endParaRPr lang="pt-B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010441" y="2854991"/>
            <a:ext cx="40980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chemeClr val="tx1"/>
                </a:solidFill>
              </a:rPr>
              <a:t>Michely</a:t>
            </a:r>
            <a:r>
              <a:rPr lang="pt-BR" dirty="0">
                <a:solidFill>
                  <a:schemeClr val="tx1"/>
                </a:solidFill>
              </a:rPr>
              <a:t> Aparecida </a:t>
            </a:r>
            <a:r>
              <a:rPr lang="pt-BR" dirty="0" err="1">
                <a:solidFill>
                  <a:schemeClr val="tx1"/>
                </a:solidFill>
              </a:rPr>
              <a:t>Maroldi</a:t>
            </a:r>
            <a:r>
              <a:rPr lang="pt-BR" dirty="0">
                <a:solidFill>
                  <a:schemeClr val="tx1"/>
                </a:solidFill>
              </a:rPr>
              <a:t> - UFSCar</a:t>
            </a:r>
          </a:p>
          <a:p>
            <a:r>
              <a:rPr lang="pt-BR" dirty="0">
                <a:solidFill>
                  <a:schemeClr val="tx1"/>
                </a:solidFill>
              </a:rPr>
              <a:t>Priscila Gonçalves - FICSAE</a:t>
            </a:r>
          </a:p>
          <a:p>
            <a:r>
              <a:rPr lang="pt-BR" dirty="0">
                <a:solidFill>
                  <a:schemeClr val="tx1"/>
                </a:solidFill>
              </a:rPr>
              <a:t>Rosely </a:t>
            </a:r>
            <a:r>
              <a:rPr lang="pt-BR" dirty="0" err="1">
                <a:solidFill>
                  <a:schemeClr val="tx1"/>
                </a:solidFill>
              </a:rPr>
              <a:t>Moralez</a:t>
            </a:r>
            <a:r>
              <a:rPr lang="pt-BR" dirty="0">
                <a:solidFill>
                  <a:schemeClr val="tx1"/>
                </a:solidFill>
              </a:rPr>
              <a:t> de Figueiredo – UFSCar</a:t>
            </a:r>
          </a:p>
          <a:p>
            <a:r>
              <a:rPr lang="pt-BR" dirty="0">
                <a:solidFill>
                  <a:schemeClr val="tx1"/>
                </a:solidFill>
              </a:rPr>
              <a:t>Silvia Alice Ferreira - SES</a:t>
            </a:r>
          </a:p>
          <a:p>
            <a:r>
              <a:rPr lang="pt-BR" dirty="0">
                <a:solidFill>
                  <a:schemeClr val="tx1"/>
                </a:solidFill>
              </a:rPr>
              <a:t>Sílvia Helena Zem-Mascarenhas – UFSCar</a:t>
            </a:r>
          </a:p>
          <a:p>
            <a:r>
              <a:rPr lang="pt-BR" dirty="0">
                <a:solidFill>
                  <a:schemeClr val="tx1"/>
                </a:solidFill>
              </a:rPr>
              <a:t>Stephen </a:t>
            </a:r>
            <a:r>
              <a:rPr lang="pt-BR" dirty="0" err="1">
                <a:solidFill>
                  <a:schemeClr val="tx1"/>
                </a:solidFill>
              </a:rPr>
              <a:t>Timmons</a:t>
            </a:r>
            <a:r>
              <a:rPr lang="pt-BR" dirty="0">
                <a:solidFill>
                  <a:schemeClr val="tx1"/>
                </a:solidFill>
              </a:rPr>
              <a:t> – </a:t>
            </a:r>
            <a:r>
              <a:rPr lang="pt-BR" dirty="0" err="1">
                <a:solidFill>
                  <a:schemeClr val="tx1"/>
                </a:solidFill>
              </a:rPr>
              <a:t>Nothingham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University</a:t>
            </a:r>
            <a:r>
              <a:rPr lang="pt-BR" dirty="0">
                <a:solidFill>
                  <a:schemeClr val="tx1"/>
                </a:solidFill>
              </a:rPr>
              <a:t> – UK</a:t>
            </a:r>
          </a:p>
        </p:txBody>
      </p:sp>
      <p:sp>
        <p:nvSpPr>
          <p:cNvPr id="4" name="Retângulo 3"/>
          <p:cNvSpPr/>
          <p:nvPr/>
        </p:nvSpPr>
        <p:spPr>
          <a:xfrm>
            <a:off x="4181382" y="2571750"/>
            <a:ext cx="11753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sz="1600" b="1" dirty="0">
                <a:solidFill>
                  <a:schemeClr val="accent2"/>
                </a:solidFill>
              </a:rPr>
              <a:t>AUTORIA </a:t>
            </a:r>
          </a:p>
        </p:txBody>
      </p:sp>
      <p:sp>
        <p:nvSpPr>
          <p:cNvPr id="5" name="Retângulo 4"/>
          <p:cNvSpPr/>
          <p:nvPr/>
        </p:nvSpPr>
        <p:spPr>
          <a:xfrm>
            <a:off x="1594800" y="2854991"/>
            <a:ext cx="7441696" cy="16609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</p:spTree>
    <p:extLst>
      <p:ext uri="{BB962C8B-B14F-4D97-AF65-F5344CB8AC3E}">
        <p14:creationId xmlns:p14="http://schemas.microsoft.com/office/powerpoint/2010/main" val="285075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1547664" y="771550"/>
            <a:ext cx="72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Introdução</a:t>
            </a:r>
          </a:p>
          <a:p>
            <a:pPr algn="just"/>
            <a:endParaRPr lang="pt-BR" b="1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pt-BR" dirty="0">
                <a:solidFill>
                  <a:schemeClr val="tx1"/>
                </a:solidFill>
              </a:rPr>
              <a:t>Você já pensou nos riscos a que está exposto no seu ambiente de trabalho durante suas atividades profissionais?</a:t>
            </a:r>
          </a:p>
        </p:txBody>
      </p:sp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4139952" y="2417280"/>
            <a:ext cx="4104456" cy="52322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 curso irá abordar essa temática e ajudar você nessa reflexão!!!</a:t>
            </a: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4072849" y="3284969"/>
            <a:ext cx="23936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tx1"/>
                </a:solidFill>
              </a:rPr>
              <a:t>Você está iniciando o Tema</a:t>
            </a:r>
          </a:p>
        </p:txBody>
      </p:sp>
      <p:sp>
        <p:nvSpPr>
          <p:cNvPr id="21" name="Retângulo de cantos arredondados 20">
            <a:hlinkClick r:id="rId3" action="ppaction://hlinksldjump"/>
          </p:cNvPr>
          <p:cNvSpPr/>
          <p:nvPr/>
        </p:nvSpPr>
        <p:spPr>
          <a:xfrm>
            <a:off x="4139952" y="3705816"/>
            <a:ext cx="3960440" cy="4426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66FF33"/>
                </a:solidFill>
              </a:rPr>
              <a:t>Identificação de Risco</a:t>
            </a:r>
            <a:endParaRPr lang="pt-BR" sz="2000" dirty="0">
              <a:solidFill>
                <a:srgbClr val="66FF33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067944" y="1948358"/>
            <a:ext cx="42033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Convidamos você a fazer uma reflexão sobre isso!</a:t>
            </a:r>
          </a:p>
        </p:txBody>
      </p:sp>
      <p:sp>
        <p:nvSpPr>
          <p:cNvPr id="23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81" t="2841" r="5840" b="4161"/>
          <a:stretch/>
        </p:blipFill>
        <p:spPr bwMode="auto">
          <a:xfrm>
            <a:off x="1441451" y="1883151"/>
            <a:ext cx="2166196" cy="270482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tângulo 21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107503" y="11306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107504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107504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107503" y="3284970"/>
            <a:ext cx="119636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</p:spTree>
    <p:extLst>
      <p:ext uri="{BB962C8B-B14F-4D97-AF65-F5344CB8AC3E}">
        <p14:creationId xmlns:p14="http://schemas.microsoft.com/office/powerpoint/2010/main" val="1826202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/>
          <p:nvPr/>
        </p:nvSpPr>
        <p:spPr>
          <a:xfrm>
            <a:off x="1619672" y="758190"/>
            <a:ext cx="1099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Processo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Retângulo 13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15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6" name="Retângulo 5"/>
          <p:cNvSpPr/>
          <p:nvPr/>
        </p:nvSpPr>
        <p:spPr>
          <a:xfrm>
            <a:off x="1692480" y="1262246"/>
            <a:ext cx="6911968" cy="2923877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pt-BR" dirty="0"/>
          </a:p>
          <a:p>
            <a:pPr>
              <a:spcAft>
                <a:spcPts val="600"/>
              </a:spcAft>
            </a:pPr>
            <a:r>
              <a:rPr lang="pt-BR" dirty="0"/>
              <a:t>O risco de exposição da equipe a agentes patogênicos está relacionado à possibilidade de contato com fluidos corporais e manipulação de materiais </a:t>
            </a:r>
            <a:r>
              <a:rPr lang="pt-BR" dirty="0" err="1"/>
              <a:t>perfurocortantes</a:t>
            </a:r>
            <a:r>
              <a:rPr lang="pt-BR" dirty="0"/>
              <a:t>, além de proximidade com pessoas com doenças de transmissão respiratória, independentemente do nível e local de atenção à saúde. </a:t>
            </a:r>
          </a:p>
          <a:p>
            <a:pPr>
              <a:spcAft>
                <a:spcPts val="600"/>
              </a:spcAft>
            </a:pPr>
            <a:r>
              <a:rPr lang="pt-BR" dirty="0"/>
              <a:t>Para realizar as atividades desta </a:t>
            </a:r>
            <a:r>
              <a:rPr lang="pt-BR" dirty="0" err="1"/>
              <a:t>webquest</a:t>
            </a:r>
            <a:r>
              <a:rPr lang="pt-BR" dirty="0"/>
              <a:t> você deve refletir acerca das seguintes questões:</a:t>
            </a:r>
          </a:p>
          <a:p>
            <a:pPr>
              <a:spcAft>
                <a:spcPts val="600"/>
              </a:spcAft>
            </a:pPr>
            <a:endParaRPr lang="pt-BR" dirty="0"/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/>
              <a:t>Há risco de transmissão de microrganismos fora do hospital?</a:t>
            </a:r>
          </a:p>
          <a:p>
            <a:pPr marL="285750" lvl="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/>
              <a:t>Que situações presentes no dia a dia da APS apresentam risco de infecção?</a:t>
            </a:r>
          </a:p>
          <a:p>
            <a:pPr lvl="0">
              <a:spcAft>
                <a:spcPts val="600"/>
              </a:spcAft>
            </a:pP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07503" y="11306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4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3" y="3284970"/>
            <a:ext cx="119636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</p:spTree>
    <p:extLst>
      <p:ext uri="{BB962C8B-B14F-4D97-AF65-F5344CB8AC3E}">
        <p14:creationId xmlns:p14="http://schemas.microsoft.com/office/powerpoint/2010/main" val="2807832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771550"/>
            <a:ext cx="885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Tarefa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Divisa 16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915816" y="831641"/>
            <a:ext cx="5328592" cy="4188381"/>
          </a:xfrm>
          <a:prstGeom prst="round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600" dirty="0">
                <a:solidFill>
                  <a:schemeClr val="tx1"/>
                </a:solidFill>
              </a:rPr>
              <a:t>Durante uma atividade educativa na sua unidade de saúde foram relatadas condutas de profissionais de enfermagem em duas diferentes situações de atendimento. Você deverá avaliar as condutas adotadas quanto à identificação de risco. </a:t>
            </a:r>
          </a:p>
          <a:p>
            <a:pPr algn="just"/>
            <a:endParaRPr lang="pt-BR" sz="1600" dirty="0">
              <a:solidFill>
                <a:schemeClr val="tx1"/>
              </a:solidFill>
            </a:endParaRPr>
          </a:p>
          <a:p>
            <a:pPr algn="just"/>
            <a:r>
              <a:rPr lang="pt-BR" sz="1600" dirty="0">
                <a:solidFill>
                  <a:schemeClr val="tx1"/>
                </a:solidFill>
              </a:rPr>
              <a:t>Sua tarefa será avaliar as situações vivenciadas seguindo as etapas: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</a:rPr>
              <a:t>1ª etapa:</a:t>
            </a:r>
            <a:r>
              <a:rPr lang="pt-BR" sz="1600" dirty="0">
                <a:solidFill>
                  <a:schemeClr val="tx1"/>
                </a:solidFill>
              </a:rPr>
              <a:t> leitura da síntese (obrigatória)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e se necessário você pode consultar a bibliografia recomendada.</a:t>
            </a:r>
            <a:endParaRPr lang="pt-BR" sz="1600" b="1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</a:rPr>
              <a:t>2ª etapa: </a:t>
            </a:r>
            <a:r>
              <a:rPr lang="pt-BR" sz="1600" dirty="0">
                <a:solidFill>
                  <a:schemeClr val="tx1"/>
                </a:solidFill>
              </a:rPr>
              <a:t>ler o </a:t>
            </a:r>
            <a:r>
              <a:rPr lang="pt-BR" sz="1600" b="1" cap="small" dirty="0">
                <a:solidFill>
                  <a:schemeClr val="accent3">
                    <a:lumMod val="50000"/>
                  </a:schemeClr>
                </a:solidFill>
              </a:rPr>
              <a:t>Caso</a:t>
            </a:r>
            <a:r>
              <a:rPr lang="pt-BR" sz="1600" b="1" dirty="0">
                <a:solidFill>
                  <a:schemeClr val="accent3">
                    <a:lumMod val="50000"/>
                  </a:schemeClr>
                </a:solidFill>
              </a:rPr>
              <a:t> 1</a:t>
            </a:r>
            <a:r>
              <a:rPr lang="pt-BR" sz="1600" dirty="0">
                <a:solidFill>
                  <a:schemeClr val="tx1"/>
                </a:solidFill>
              </a:rPr>
              <a:t>, refletir e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escolher a alternativa que considerar correta.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</a:rPr>
              <a:t>3ª etapa: </a:t>
            </a:r>
            <a:r>
              <a:rPr lang="pt-BR" sz="1600" dirty="0">
                <a:solidFill>
                  <a:schemeClr val="tx1"/>
                </a:solidFill>
              </a:rPr>
              <a:t>ler o </a:t>
            </a:r>
            <a:r>
              <a:rPr lang="pt-BR" sz="1600" b="1" cap="small" dirty="0">
                <a:solidFill>
                  <a:schemeClr val="accent2"/>
                </a:solidFill>
              </a:rPr>
              <a:t>Caso</a:t>
            </a:r>
            <a:r>
              <a:rPr lang="pt-BR" sz="1600" b="1" dirty="0">
                <a:solidFill>
                  <a:schemeClr val="accent2"/>
                </a:solidFill>
              </a:rPr>
              <a:t> 2</a:t>
            </a:r>
            <a:r>
              <a:rPr lang="pt-BR" sz="1600" dirty="0">
                <a:solidFill>
                  <a:schemeClr val="tx1"/>
                </a:solidFill>
              </a:rPr>
              <a:t>, refletir e</a:t>
            </a:r>
            <a:r>
              <a:rPr lang="pt-BR" sz="1600" b="1" dirty="0">
                <a:solidFill>
                  <a:schemeClr val="tx1"/>
                </a:solidFill>
              </a:rPr>
              <a:t> </a:t>
            </a:r>
            <a:r>
              <a:rPr lang="pt-BR" sz="1600" dirty="0">
                <a:solidFill>
                  <a:schemeClr val="tx1"/>
                </a:solidFill>
              </a:rPr>
              <a:t>escolher a alternativa que considerar correta.</a:t>
            </a:r>
          </a:p>
        </p:txBody>
      </p:sp>
      <p:sp>
        <p:nvSpPr>
          <p:cNvPr id="18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dirty="0">
                <a:solidFill>
                  <a:schemeClr val="bg1"/>
                </a:solidFill>
              </a:rPr>
              <a:t>PRECAUÇÕES PARA A TRANSMISSÃO DE MICRORGANISMOS NA ATENÇÃO PRIMÁRIA EM SAÚDE </a:t>
            </a:r>
          </a:p>
        </p:txBody>
      </p:sp>
      <p:sp>
        <p:nvSpPr>
          <p:cNvPr id="19" name="Retângulo de cantos arredondados 18">
            <a:hlinkClick r:id="rId2" action="ppaction://hlinksldjump"/>
          </p:cNvPr>
          <p:cNvSpPr/>
          <p:nvPr/>
        </p:nvSpPr>
        <p:spPr>
          <a:xfrm>
            <a:off x="3923928" y="513542"/>
            <a:ext cx="3240360" cy="442674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66FF33"/>
                </a:solidFill>
              </a:rPr>
              <a:t>Identificação de Risco</a:t>
            </a:r>
            <a:endParaRPr lang="pt-BR" sz="2000" dirty="0">
              <a:solidFill>
                <a:srgbClr val="66FF33"/>
              </a:solidFill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07503" y="1130610"/>
            <a:ext cx="1188001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1489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107504" y="18487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220779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35" name="Retângulo 34"/>
          <p:cNvSpPr/>
          <p:nvPr/>
        </p:nvSpPr>
        <p:spPr>
          <a:xfrm>
            <a:off x="107503" y="3284970"/>
            <a:ext cx="1196363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pic>
        <p:nvPicPr>
          <p:cNvPr id="1026" name="Picture 2" descr="Resultado de imagem para mascara para paciente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6" t="11771" b="-1"/>
          <a:stretch/>
        </p:blipFill>
        <p:spPr bwMode="auto">
          <a:xfrm rot="16200000" flipH="1">
            <a:off x="1001589" y="1999938"/>
            <a:ext cx="2198008" cy="153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147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1275606"/>
            <a:ext cx="5184576" cy="353943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Identificação de Risco</a:t>
            </a:r>
          </a:p>
          <a:p>
            <a:pPr algn="ctr"/>
            <a:r>
              <a:rPr lang="pt-BR" dirty="0"/>
              <a:t> </a:t>
            </a:r>
          </a:p>
          <a:p>
            <a:r>
              <a:rPr lang="pt-BR" dirty="0"/>
              <a:t>Independentemente do nível e local de atenção à saúde (hospitais, unidades básicas de saúde, unidades de saúde da família) o risco de exposição à agentes patogênicos existe. Isso se dá pela possibilidade de contato com fluidos corporais e manipulação de materiais </a:t>
            </a:r>
            <a:r>
              <a:rPr lang="pt-BR" dirty="0" err="1"/>
              <a:t>perfurocortantes</a:t>
            </a:r>
            <a:r>
              <a:rPr lang="pt-BR" dirty="0"/>
              <a:t>, além de proximidade com pessoas com doenças de transmissão respiratória. </a:t>
            </a:r>
          </a:p>
          <a:p>
            <a:endParaRPr lang="pt-BR" dirty="0"/>
          </a:p>
          <a:p>
            <a:r>
              <a:rPr lang="pt-BR" dirty="0"/>
              <a:t>Visando diminuir esse risco estabeleceu-se as chamadas precauções padrão (PP), um conjunto de práticas de prevenção que devem ser aplicadas a todos os usuários, independentemente do diagnóstico. </a:t>
            </a:r>
          </a:p>
          <a:p>
            <a:endParaRPr lang="pt-BR" dirty="0"/>
          </a:p>
          <a:p>
            <a:r>
              <a:rPr lang="pt-BR" dirty="0"/>
              <a:t>Consistem na higiene das mãos, cuidados com produtos para saúde, uso de equipamentos de proteção individual (EPI), etiqueta respiratória e manejo adequado de </a:t>
            </a:r>
            <a:r>
              <a:rPr lang="pt-BR" dirty="0" err="1"/>
              <a:t>perfurocortantes</a:t>
            </a:r>
            <a:r>
              <a:rPr lang="pt-BR" dirty="0"/>
              <a:t>.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619672" y="762258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1ª etapa: consultar a bibliografia disponibilizada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graphicFrame>
        <p:nvGraphicFramePr>
          <p:cNvPr id="25" name="Diagrama 24"/>
          <p:cNvGraphicFramePr/>
          <p:nvPr>
            <p:extLst>
              <p:ext uri="{D42A27DB-BD31-4B8C-83A1-F6EECF244321}">
                <p14:modId xmlns:p14="http://schemas.microsoft.com/office/powerpoint/2010/main" val="564048852"/>
              </p:ext>
            </p:extLst>
          </p:nvPr>
        </p:nvGraphicFramePr>
        <p:xfrm>
          <a:off x="6516216" y="1799406"/>
          <a:ext cx="2773092" cy="2212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50951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44258" y="1131590"/>
            <a:ext cx="7032198" cy="2831544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800" dirty="0"/>
          </a:p>
          <a:p>
            <a:r>
              <a:rPr lang="pt-BR" dirty="0"/>
              <a:t>Quando o uso das PP não é suficiente para interromper a rota de transmissão dos microrganismos, deve-se utilizar recomendações adicionais, conhecidas como precauções específicas (PE), classificadas como: precauções de contato, precauções para gotículas e precauções para aerossóis.</a:t>
            </a:r>
          </a:p>
          <a:p>
            <a:endParaRPr lang="pt-BR" sz="800" dirty="0"/>
          </a:p>
          <a:p>
            <a:r>
              <a:rPr lang="pt-BR" dirty="0"/>
              <a:t>Em caso de manipulação de fluidos corporais, o profissional de saúde está exposto ao risco de contato com os vírus da hepatite B, hepatite C e HIV. Esse risco é determinado não pelo local de atenção, e sim pela prevalência destas doenças na população em geral e pelo tipo de procedimentos realizados. </a:t>
            </a:r>
          </a:p>
          <a:p>
            <a:endParaRPr lang="pt-BR" sz="800" dirty="0"/>
          </a:p>
          <a:p>
            <a:r>
              <a:rPr lang="pt-BR" dirty="0"/>
              <a:t>As doenças de transmissão pela via respiratória</a:t>
            </a:r>
            <a:r>
              <a:rPr lang="pt-BR" strike="sngStrike" dirty="0"/>
              <a:t>,</a:t>
            </a:r>
            <a:r>
              <a:rPr lang="pt-BR" dirty="0"/>
              <a:t> como por exemplo a tuberculose e a gripe, são transmitidas pela dispersão de partículas eliminadas ao tossir e espirrar. </a:t>
            </a:r>
            <a:endParaRPr lang="pt-BR" sz="800" dirty="0"/>
          </a:p>
          <a:p>
            <a:endParaRPr lang="pt-BR" sz="800" dirty="0"/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1ª etapa: consultar a bibliografia disponibilizada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pic>
        <p:nvPicPr>
          <p:cNvPr id="35" name="Picture 2" descr="Resultado de imagem para precauções para gotículas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46"/>
          <a:stretch/>
        </p:blipFill>
        <p:spPr bwMode="auto">
          <a:xfrm>
            <a:off x="2987823" y="4011910"/>
            <a:ext cx="4128219" cy="984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281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hlinkClick r:id="rId2" action="ppaction://hlinksldjump"/>
          </p:cNvPr>
          <p:cNvSpPr/>
          <p:nvPr/>
        </p:nvSpPr>
        <p:spPr>
          <a:xfrm>
            <a:off x="107504" y="4731990"/>
            <a:ext cx="1188000" cy="2880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voltar</a:t>
            </a:r>
          </a:p>
        </p:txBody>
      </p:sp>
      <p:sp>
        <p:nvSpPr>
          <p:cNvPr id="2" name="Retângulo 1"/>
          <p:cNvSpPr/>
          <p:nvPr/>
        </p:nvSpPr>
        <p:spPr>
          <a:xfrm>
            <a:off x="1619672" y="1131590"/>
            <a:ext cx="6264696" cy="3739485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pt-BR" sz="800" dirty="0"/>
              <a:t> </a:t>
            </a:r>
          </a:p>
          <a:p>
            <a:pPr>
              <a:spcAft>
                <a:spcPts val="400"/>
              </a:spcAft>
            </a:pPr>
            <a:r>
              <a:rPr lang="pt-BR" dirty="0"/>
              <a:t>O tamanho da partícula eliminada determina o modo de transmissão. Se estas partículas forem grandes, ou seja, maiores que 5 µm são chamadas de gotículas. </a:t>
            </a:r>
          </a:p>
          <a:p>
            <a:pPr>
              <a:spcAft>
                <a:spcPts val="400"/>
              </a:spcAft>
            </a:pPr>
            <a:r>
              <a:rPr lang="pt-BR" dirty="0"/>
              <a:t>Estas alcançam curtas distâncias, em média até um metro, podendo atingir a via respiratória alta (mucosa nasal e cavidade bucal) de quem estiver próximo ao doente.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são: doença invasiva por </a:t>
            </a:r>
            <a:r>
              <a:rPr lang="pt-BR" dirty="0" err="1"/>
              <a:t>meningococo</a:t>
            </a:r>
            <a:r>
              <a:rPr lang="pt-BR" dirty="0"/>
              <a:t>, difteria laríngea, coqueluche, gripe, rubéola e escarlatina. A precaução respiratória para gotículas é indicada nesses casos.</a:t>
            </a:r>
          </a:p>
          <a:p>
            <a:pPr>
              <a:spcAft>
                <a:spcPts val="400"/>
              </a:spcAft>
            </a:pPr>
            <a:r>
              <a:rPr lang="pt-BR" dirty="0"/>
              <a:t>Já as partículas menores que 5 µm, chamadas aerossóis (núcleos </a:t>
            </a:r>
            <a:r>
              <a:rPr lang="pt-BR" dirty="0" err="1"/>
              <a:t>goticulares</a:t>
            </a:r>
            <a:r>
              <a:rPr lang="pt-BR" dirty="0"/>
              <a:t>),</a:t>
            </a:r>
            <a:r>
              <a:rPr lang="pt-BR" b="1" dirty="0"/>
              <a:t> </a:t>
            </a:r>
            <a:r>
              <a:rPr lang="pt-BR" dirty="0"/>
              <a:t>podem atingir distâncias maiores que um metro e penetrar mais profundamente  no trato respiratório. </a:t>
            </a:r>
          </a:p>
          <a:p>
            <a:pPr>
              <a:spcAft>
                <a:spcPts val="400"/>
              </a:spcAft>
            </a:pPr>
            <a:r>
              <a:rPr lang="pt-BR" dirty="0"/>
              <a:t>As principais doenças com esse modo de transmissão são a tuberculose, varicela     e sarampo.</a:t>
            </a:r>
          </a:p>
          <a:p>
            <a:pPr>
              <a:spcAft>
                <a:spcPts val="400"/>
              </a:spcAft>
            </a:pPr>
            <a:r>
              <a:rPr lang="pt-BR" dirty="0"/>
              <a:t>Precaução para aerossóis é indicada nesse caso.</a:t>
            </a:r>
          </a:p>
          <a:p>
            <a:pPr>
              <a:spcAft>
                <a:spcPts val="600"/>
              </a:spcAft>
            </a:pPr>
            <a:endParaRPr lang="pt-BR" sz="800" dirty="0"/>
          </a:p>
        </p:txBody>
      </p:sp>
      <p:sp>
        <p:nvSpPr>
          <p:cNvPr id="20" name="Divisa 19">
            <a:hlinkClick r:id="rId3" action="ppaction://hlinksldjump"/>
          </p:cNvPr>
          <p:cNvSpPr/>
          <p:nvPr/>
        </p:nvSpPr>
        <p:spPr>
          <a:xfrm>
            <a:off x="8388424" y="4731990"/>
            <a:ext cx="576064" cy="287992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1619672" y="690250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b="1" cap="small" dirty="0">
                <a:solidFill>
                  <a:schemeClr val="accent3">
                    <a:lumMod val="50000"/>
                  </a:schemeClr>
                </a:solidFill>
                <a:latin typeface="Trebuchet MS" pitchFamily="34" charset="0"/>
                <a:cs typeface="Arial" pitchFamily="34" charset="0"/>
              </a:rPr>
              <a:t>Síntese</a:t>
            </a:r>
            <a:endParaRPr lang="pt-BR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2" name="Shape 43"/>
          <p:cNvSpPr txBox="1"/>
          <p:nvPr/>
        </p:nvSpPr>
        <p:spPr>
          <a:xfrm>
            <a:off x="0" y="-20538"/>
            <a:ext cx="9144000" cy="435495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pt-BR" sz="1800" b="1" dirty="0">
                <a:solidFill>
                  <a:schemeClr val="bg1"/>
                </a:solidFill>
              </a:rPr>
              <a:t>1ª etapa: consultar a bibliografia disponibilizada</a:t>
            </a:r>
          </a:p>
        </p:txBody>
      </p:sp>
      <p:sp>
        <p:nvSpPr>
          <p:cNvPr id="23" name="Retângulo 22"/>
          <p:cNvSpPr/>
          <p:nvPr/>
        </p:nvSpPr>
        <p:spPr>
          <a:xfrm>
            <a:off x="107504" y="2207790"/>
            <a:ext cx="1187998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dirty="0">
                <a:solidFill>
                  <a:srgbClr val="33CC33"/>
                </a:solidFill>
                <a:latin typeface="+mn-lt"/>
                <a:ea typeface="+mn-ea"/>
                <a:cs typeface="+mn-cs"/>
              </a:rPr>
              <a:t>Recursos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107504" y="25668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Avaliação</a:t>
            </a:r>
          </a:p>
        </p:txBody>
      </p:sp>
      <p:sp>
        <p:nvSpPr>
          <p:cNvPr id="25" name="Retângulo 24"/>
          <p:cNvSpPr/>
          <p:nvPr/>
        </p:nvSpPr>
        <p:spPr>
          <a:xfrm>
            <a:off x="107504" y="29259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Conclusão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107504" y="32849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Créditos</a:t>
            </a:r>
          </a:p>
        </p:txBody>
      </p:sp>
      <p:sp>
        <p:nvSpPr>
          <p:cNvPr id="28" name="Retângulo 27"/>
          <p:cNvSpPr/>
          <p:nvPr/>
        </p:nvSpPr>
        <p:spPr>
          <a:xfrm>
            <a:off x="107504" y="185167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Tarefa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107504" y="77155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Bem-vindos!!!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07503" y="113061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Introdução</a:t>
            </a:r>
          </a:p>
        </p:txBody>
      </p:sp>
      <p:sp>
        <p:nvSpPr>
          <p:cNvPr id="31" name="Retângulo 30"/>
          <p:cNvSpPr/>
          <p:nvPr/>
        </p:nvSpPr>
        <p:spPr>
          <a:xfrm>
            <a:off x="107502" y="1491630"/>
            <a:ext cx="1188000" cy="307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pt-BR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Processo</a:t>
            </a:r>
          </a:p>
        </p:txBody>
      </p:sp>
      <p:pic>
        <p:nvPicPr>
          <p:cNvPr id="7170" name="Picture 2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7" t="420" r="9192"/>
          <a:stretch/>
        </p:blipFill>
        <p:spPr bwMode="auto">
          <a:xfrm>
            <a:off x="7674186" y="1217606"/>
            <a:ext cx="1310903" cy="1163601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endPos="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esultado de imagem para tipos de mascaras de proteção respiratori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44" r="210" b="17328"/>
          <a:stretch/>
        </p:blipFill>
        <p:spPr bwMode="auto">
          <a:xfrm rot="16200000">
            <a:off x="7498010" y="2829547"/>
            <a:ext cx="1944216" cy="129614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281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6470</TotalTime>
  <Words>3378</Words>
  <Application>Microsoft Office PowerPoint</Application>
  <PresentationFormat>Apresentação na tela (16:9)</PresentationFormat>
  <Paragraphs>508</Paragraphs>
  <Slides>35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1" baseType="lpstr">
      <vt:lpstr>Arial</vt:lpstr>
      <vt:lpstr>Calibri</vt:lpstr>
      <vt:lpstr>Trebuchet MS</vt:lpstr>
      <vt:lpstr>Verdana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 Zem</dc:creator>
  <cp:lastModifiedBy>Isis Pienta</cp:lastModifiedBy>
  <cp:revision>366</cp:revision>
  <dcterms:modified xsi:type="dcterms:W3CDTF">2017-08-18T23:02:54Z</dcterms:modified>
</cp:coreProperties>
</file>